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8"/>
  </p:notesMasterIdLst>
  <p:handoutMasterIdLst>
    <p:handoutMasterId r:id="rId69"/>
  </p:handoutMasterIdLst>
  <p:sldIdLst>
    <p:sldId id="330" r:id="rId2"/>
    <p:sldId id="465" r:id="rId3"/>
    <p:sldId id="466" r:id="rId4"/>
    <p:sldId id="416" r:id="rId5"/>
    <p:sldId id="417" r:id="rId6"/>
    <p:sldId id="445" r:id="rId7"/>
    <p:sldId id="446" r:id="rId8"/>
    <p:sldId id="412" r:id="rId9"/>
    <p:sldId id="484" r:id="rId10"/>
    <p:sldId id="414" r:id="rId11"/>
    <p:sldId id="467" r:id="rId12"/>
    <p:sldId id="415" r:id="rId13"/>
    <p:sldId id="468" r:id="rId14"/>
    <p:sldId id="369" r:id="rId15"/>
    <p:sldId id="474" r:id="rId16"/>
    <p:sldId id="372" r:id="rId17"/>
    <p:sldId id="475" r:id="rId18"/>
    <p:sldId id="470" r:id="rId19"/>
    <p:sldId id="336" r:id="rId20"/>
    <p:sldId id="278" r:id="rId21"/>
    <p:sldId id="289" r:id="rId22"/>
    <p:sldId id="366" r:id="rId23"/>
    <p:sldId id="473" r:id="rId24"/>
    <p:sldId id="348" r:id="rId25"/>
    <p:sldId id="476" r:id="rId26"/>
    <p:sldId id="471" r:id="rId27"/>
    <p:sldId id="454" r:id="rId28"/>
    <p:sldId id="477" r:id="rId29"/>
    <p:sldId id="449" r:id="rId30"/>
    <p:sldId id="450" r:id="rId31"/>
    <p:sldId id="451" r:id="rId32"/>
    <p:sldId id="478" r:id="rId33"/>
    <p:sldId id="479" r:id="rId34"/>
    <p:sldId id="383" r:id="rId35"/>
    <p:sldId id="456" r:id="rId36"/>
    <p:sldId id="279" r:id="rId37"/>
    <p:sldId id="410" r:id="rId38"/>
    <p:sldId id="290" r:id="rId39"/>
    <p:sldId id="457" r:id="rId40"/>
    <p:sldId id="294" r:id="rId41"/>
    <p:sldId id="455" r:id="rId42"/>
    <p:sldId id="395" r:id="rId43"/>
    <p:sldId id="399" r:id="rId44"/>
    <p:sldId id="405" r:id="rId45"/>
    <p:sldId id="406" r:id="rId46"/>
    <p:sldId id="480" r:id="rId47"/>
    <p:sldId id="411" r:id="rId48"/>
    <p:sldId id="460" r:id="rId49"/>
    <p:sldId id="461" r:id="rId50"/>
    <p:sldId id="384" r:id="rId51"/>
    <p:sldId id="452" r:id="rId52"/>
    <p:sldId id="280" r:id="rId53"/>
    <p:sldId id="349" r:id="rId54"/>
    <p:sldId id="343" r:id="rId55"/>
    <p:sldId id="350" r:id="rId56"/>
    <p:sldId id="339" r:id="rId57"/>
    <p:sldId id="443" r:id="rId58"/>
    <p:sldId id="463" r:id="rId59"/>
    <p:sldId id="464" r:id="rId60"/>
    <p:sldId id="353" r:id="rId61"/>
    <p:sldId id="433" r:id="rId62"/>
    <p:sldId id="354" r:id="rId63"/>
    <p:sldId id="481" r:id="rId64"/>
    <p:sldId id="313" r:id="rId65"/>
    <p:sldId id="482" r:id="rId66"/>
    <p:sldId id="331" r:id="rId67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7"/>
    <p:restoredTop sz="83707" autoAdjust="0"/>
  </p:normalViewPr>
  <p:slideViewPr>
    <p:cSldViewPr snapToGrid="0">
      <p:cViewPr>
        <p:scale>
          <a:sx n="90" d="100"/>
          <a:sy n="90" d="100"/>
        </p:scale>
        <p:origin x="352" y="144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704"/>
    </p:cViewPr>
  </p:notesTextViewPr>
  <p:sorterViewPr>
    <p:cViewPr>
      <p:scale>
        <a:sx n="66" d="100"/>
        <a:sy n="66" d="100"/>
      </p:scale>
      <p:origin x="0" y="302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AA4B966F-201C-1241-BEB0-2816A325BE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63535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B2777E27-C0F6-0F4A-8FCB-BCB895DDD9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33816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258C3D13-3736-DC4A-84E7-DD97CCF7F0B9}" type="slidenum">
              <a:rPr lang="en-US" altLang="zh-CN">
                <a:latin typeface="Times New Roman" charset="0"/>
              </a:rPr>
              <a:pPr/>
              <a:t>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44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Switch computer???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2560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3008E94-4EB2-A94B-BF69-02233A411806}" type="slidenum">
              <a:rPr lang="en-US" altLang="zh-CN">
                <a:latin typeface="Times New Roman" charset="0"/>
              </a:rPr>
              <a:pPr/>
              <a:t>15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315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4784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EF0A4747-EFD4-404E-BAE8-2ACC40973292}" type="slidenum">
              <a:rPr lang="en-US" altLang="zh-CN">
                <a:latin typeface="Times New Roman" charset="0"/>
              </a:rPr>
              <a:pPr/>
              <a:t>20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9113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A79C904-D113-4340-9553-24291B245210}" type="slidenum">
              <a:rPr lang="en-US" altLang="zh-CN">
                <a:latin typeface="Times New Roman" charset="0"/>
              </a:rPr>
              <a:pPr/>
              <a:t>21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1614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9619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8475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1600FF32-8A24-7243-BAE2-89D277AB9500}" type="slidenum">
              <a:rPr lang="en-US" altLang="zh-CN">
                <a:latin typeface="Times New Roman" charset="0"/>
              </a:rPr>
              <a:pPr/>
              <a:t>24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173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For programmers, interfaces</a:t>
            </a:r>
            <a:r>
              <a:rPr kumimoji="1" lang="en-US" altLang="zh-CN" baseline="0" dirty="0" smtClean="0"/>
              <a:t> are APIs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77E27-C0F6-0F4A-8FCB-BCB895DDD9FB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1622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从使用的方便角度</a:t>
            </a:r>
          </a:p>
          <a:p>
            <a:r>
              <a:rPr kumimoji="1" lang="zh-CN" altLang="en-US" dirty="0" smtClean="0"/>
              <a:t>从使用的安全角度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77E27-C0F6-0F4A-8FCB-BCB895DDD9FB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4045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lIns="92438" tIns="46219" rIns="92438" bIns="46219" anchor="t"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144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F480C378-A320-934A-9E49-42E202075A0E}" type="slidenum">
              <a:rPr lang="en-US" altLang="zh-CN">
                <a:latin typeface="Times New Roman" charset="0"/>
              </a:rPr>
              <a:pPr/>
              <a:t>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6660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从使用的方便角度</a:t>
            </a:r>
          </a:p>
          <a:p>
            <a:r>
              <a:rPr kumimoji="1" lang="zh-CN" altLang="en-US" dirty="0" smtClean="0"/>
              <a:t>从使用的安全角度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77E27-C0F6-0F4A-8FCB-BCB895DDD9FB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3821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lIns="92438" tIns="46219" rIns="92438" bIns="46219" anchor="t"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2982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B0358AD-AE61-B74F-9880-F6E2A90F00BD}" type="slidenum">
              <a:rPr lang="en-US" altLang="zh-CN">
                <a:latin typeface="Times New Roman" charset="0"/>
              </a:rPr>
              <a:pPr/>
              <a:t>36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0231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DB587A8B-872C-4B46-A2F4-DB02330AB6F4}" type="slidenum">
              <a:rPr lang="en-US" altLang="zh-CN">
                <a:latin typeface="Times New Roman" charset="0"/>
              </a:rPr>
              <a:pPr/>
              <a:t>37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MS PGothic" charset="-128"/>
              </a:rPr>
              <a:t>Give</a:t>
            </a:r>
            <a:r>
              <a:rPr lang="zh-CN" altLang="en-US">
                <a:ea typeface="MS PGothic" charset="-128"/>
              </a:rPr>
              <a:t> </a:t>
            </a:r>
            <a:r>
              <a:rPr lang="en-US" altLang="zh-CN">
                <a:ea typeface="MS PGothic" charset="-128"/>
              </a:rPr>
              <a:t>an</a:t>
            </a:r>
            <a:r>
              <a:rPr lang="zh-CN" altLang="en-US">
                <a:ea typeface="MS PGothic" charset="-128"/>
              </a:rPr>
              <a:t> </a:t>
            </a:r>
            <a:r>
              <a:rPr lang="en-US" altLang="zh-CN">
                <a:ea typeface="MS PGothic" charset="-128"/>
              </a:rPr>
              <a:t>example: strace ./a.out   %%hello world!</a:t>
            </a:r>
          </a:p>
          <a:p>
            <a:r>
              <a:rPr lang="en-US" altLang="zh-CN">
                <a:ea typeface="MS PGothic" charset="-128"/>
              </a:rPr>
              <a:t>                             ltrace ./a.out</a:t>
            </a:r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4326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A27FEFC-606A-9E47-BA42-BB258224D253}" type="slidenum">
              <a:rPr lang="en-US" altLang="zh-CN">
                <a:latin typeface="Times New Roman" charset="0"/>
              </a:rPr>
              <a:pPr/>
              <a:t>38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619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 dirty="0">
                <a:ea typeface="MS PGothic" charset="-128"/>
              </a:rPr>
              <a:t>https://</a:t>
            </a:r>
            <a:r>
              <a:rPr kumimoji="1" lang="en-US" altLang="zh-CN" dirty="0" err="1" smtClean="0">
                <a:ea typeface="MS PGothic" charset="-128"/>
              </a:rPr>
              <a:t>github.com</a:t>
            </a:r>
            <a:r>
              <a:rPr kumimoji="1" lang="en-US" altLang="zh-CN" dirty="0" smtClean="0">
                <a:ea typeface="MS PGothic" charset="-128"/>
              </a:rPr>
              <a:t>/</a:t>
            </a:r>
            <a:r>
              <a:rPr kumimoji="1" lang="en-US" altLang="zh-CN" dirty="0" err="1" smtClean="0">
                <a:ea typeface="MS PGothic" charset="-128"/>
              </a:rPr>
              <a:t>torvalds</a:t>
            </a:r>
            <a:r>
              <a:rPr kumimoji="1" lang="en-US" altLang="zh-CN" dirty="0" smtClean="0">
                <a:ea typeface="MS PGothic" charset="-128"/>
              </a:rPr>
              <a:t>/</a:t>
            </a:r>
            <a:r>
              <a:rPr kumimoji="1" lang="en-US" altLang="zh-CN" dirty="0" err="1" smtClean="0">
                <a:ea typeface="MS PGothic" charset="-128"/>
              </a:rPr>
              <a:t>linux</a:t>
            </a:r>
            <a:r>
              <a:rPr kumimoji="1" lang="en-US" altLang="zh-CN" dirty="0" smtClean="0">
                <a:ea typeface="MS PGothic" charset="-128"/>
              </a:rPr>
              <a:t>/blob/v3.17/arch/x86/</a:t>
            </a:r>
            <a:r>
              <a:rPr kumimoji="1" lang="en-US" altLang="zh-CN" dirty="0" err="1" smtClean="0">
                <a:ea typeface="MS PGothic" charset="-128"/>
              </a:rPr>
              <a:t>syscalls</a:t>
            </a:r>
            <a:r>
              <a:rPr kumimoji="1" lang="en-US" altLang="zh-CN" dirty="0" smtClean="0">
                <a:ea typeface="MS PGothic" charset="-128"/>
              </a:rPr>
              <a:t>/syscall_64.tbl</a:t>
            </a:r>
          </a:p>
          <a:p>
            <a:endParaRPr kumimoji="1" lang="en-US" altLang="zh-CN" dirty="0" smtClean="0">
              <a:ea typeface="MS PGothic" charset="-128"/>
            </a:endParaRPr>
          </a:p>
          <a:p>
            <a:r>
              <a:rPr kumimoji="1" lang="en-US" altLang="zh-CN" dirty="0" smtClean="0">
                <a:ea typeface="MS PGothic" charset="-128"/>
              </a:rPr>
              <a:t>More than 500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5632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7B83A7B-AD18-1D43-A7F7-EDE969257E84}" type="slidenum">
              <a:rPr lang="en-US" altLang="zh-CN">
                <a:latin typeface="Times New Roman" charset="0"/>
              </a:rPr>
              <a:pPr/>
              <a:t>39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190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95EE83B-4856-9C44-8E50-B50431975B9A}" type="slidenum">
              <a:rPr lang="en-US" altLang="zh-CN">
                <a:latin typeface="Times New Roman" charset="0"/>
              </a:rPr>
              <a:pPr/>
              <a:t>40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7479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6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b="1" dirty="0">
                <a:ea typeface="MS PGothic" charset="-128"/>
              </a:rPr>
              <a:t>#define __</a:t>
            </a:r>
            <a:r>
              <a:rPr lang="en-US" altLang="zh-CN" b="1" dirty="0" err="1">
                <a:ea typeface="MS PGothic" charset="-128"/>
              </a:rPr>
              <a:t>NR_read</a:t>
            </a:r>
            <a:r>
              <a:rPr lang="en-US" altLang="zh-CN" b="1" dirty="0">
                <a:ea typeface="MS PGothic" charset="-128"/>
              </a:rPr>
              <a:t>   3</a:t>
            </a:r>
          </a:p>
          <a:p>
            <a:endParaRPr kumimoji="1" lang="en-US" altLang="zh-CN" b="1" dirty="0">
              <a:ea typeface="MS PGothic" charset="-128"/>
            </a:endParaRPr>
          </a:p>
          <a:p>
            <a:r>
              <a:rPr kumimoji="1" lang="en-US" altLang="zh-CN" b="1" dirty="0">
                <a:ea typeface="MS PGothic" charset="-128"/>
              </a:rPr>
              <a:t>//</a:t>
            </a:r>
            <a:r>
              <a:rPr kumimoji="1" lang="zh-CN" altLang="en-US" b="1" dirty="0">
                <a:ea typeface="MS PGothic" charset="-128"/>
              </a:rPr>
              <a:t>这种实现方式是否陈旧？</a:t>
            </a:r>
          </a:p>
          <a:p>
            <a:endParaRPr kumimoji="1" lang="zh-CN" altLang="en-US" b="1" dirty="0">
              <a:ea typeface="MS PGothic" charset="-128"/>
            </a:endParaRPr>
          </a:p>
          <a:p>
            <a:r>
              <a:rPr kumimoji="1" lang="en-US" altLang="zh-CN" dirty="0" err="1" smtClean="0">
                <a:ea typeface="MS PGothic" charset="-128"/>
              </a:rPr>
              <a:t>Syscall</a:t>
            </a:r>
            <a:r>
              <a:rPr kumimoji="1" lang="en-US" altLang="zh-CN" dirty="0" smtClean="0">
                <a:ea typeface="MS PGothic" charset="-128"/>
              </a:rPr>
              <a:t>? </a:t>
            </a:r>
            <a:r>
              <a:rPr kumimoji="1" lang="en-US" altLang="zh-CN" dirty="0" err="1" smtClean="0">
                <a:ea typeface="MS PGothic" charset="-128"/>
              </a:rPr>
              <a:t>Sysenter</a:t>
            </a:r>
            <a:r>
              <a:rPr kumimoji="1" lang="en-US" altLang="zh-CN" dirty="0" smtClean="0">
                <a:ea typeface="MS PGothic" charset="-128"/>
              </a:rPr>
              <a:t>?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62467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4E42AB6-9C21-6145-BD8B-3B25FFD54580}" type="slidenum">
              <a:rPr lang="en-US" altLang="zh-CN">
                <a:latin typeface="Times New Roman" charset="0"/>
              </a:rPr>
              <a:pPr/>
              <a:t>42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244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kumimoji="1" lang="zh-CN" altLang="en-US">
              <a:ea typeface="MS PGothic" charset="-128"/>
            </a:endParaRPr>
          </a:p>
        </p:txBody>
      </p:sp>
      <p:sp>
        <p:nvSpPr>
          <p:cNvPr id="6656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B46FA0F-126E-0446-8399-F5790F0B48DC}" type="slidenum">
              <a:rPr lang="en-US" altLang="zh-CN">
                <a:latin typeface="Times New Roman" charset="0"/>
              </a:rPr>
              <a:pPr/>
              <a:t>43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892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33CB68A-880E-8F4A-9AC7-7EDF3BB29065}" type="slidenum">
              <a:rPr lang="en-US" altLang="zh-CN">
                <a:latin typeface="Times New Roman" charset="0"/>
              </a:rPr>
              <a:pPr/>
              <a:t>44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2151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2AC83FB7-0901-F24D-9AC8-F7A38B567403}" type="slidenum">
              <a:rPr lang="en-US" altLang="zh-CN">
                <a:latin typeface="Times New Roman" charset="0"/>
              </a:rPr>
              <a:pPr/>
              <a:t>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02037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12E694E1-47D3-BB45-886E-2F7A0CBD65EB}" type="slidenum">
              <a:rPr lang="en-US" altLang="zh-CN">
                <a:latin typeface="Times New Roman" charset="0"/>
              </a:rPr>
              <a:pPr/>
              <a:t>45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54153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D37C18F-0329-AC4C-AC5B-2F827F162D9B}" type="slidenum">
              <a:rPr lang="en-US" altLang="zh-CN">
                <a:latin typeface="Times New Roman" charset="0"/>
              </a:rPr>
              <a:pPr/>
              <a:t>46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MS PGothic" charset="-128"/>
              </a:rPr>
              <a:t>Give</a:t>
            </a:r>
            <a:r>
              <a:rPr lang="zh-CN" altLang="en-US">
                <a:ea typeface="MS PGothic" charset="-128"/>
              </a:rPr>
              <a:t> </a:t>
            </a:r>
            <a:r>
              <a:rPr lang="en-US" altLang="zh-CN">
                <a:ea typeface="MS PGothic" charset="-128"/>
              </a:rPr>
              <a:t>an</a:t>
            </a:r>
            <a:r>
              <a:rPr lang="zh-CN" altLang="en-US">
                <a:ea typeface="MS PGothic" charset="-128"/>
              </a:rPr>
              <a:t> </a:t>
            </a:r>
            <a:r>
              <a:rPr lang="en-US" altLang="zh-CN">
                <a:ea typeface="MS PGothic" charset="-128"/>
              </a:rPr>
              <a:t>example: strace hello world</a:t>
            </a:r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3235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4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!!!: read wrapper</a:t>
            </a:r>
          </a:p>
          <a:p>
            <a:r>
              <a:rPr kumimoji="1" lang="en-US" altLang="zh-CN">
                <a:ea typeface="MS PGothic" charset="-128"/>
              </a:rPr>
              <a:t>!!!: stack (kernel???)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7475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141CCB46-76C5-D948-8A75-749B4AF16487}" type="slidenum">
              <a:rPr lang="en-US" altLang="zh-CN">
                <a:latin typeface="Times New Roman" charset="0"/>
              </a:rPr>
              <a:pPr/>
              <a:t>47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5317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lIns="92438" tIns="46219" rIns="92438" bIns="46219" anchor="t"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25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B1FDCCF-7D43-CB4D-A074-44FDD3081C98}" type="slidenum">
              <a:rPr lang="en-US" altLang="zh-CN">
                <a:latin typeface="Times New Roman" charset="0"/>
              </a:rPr>
              <a:pPr/>
              <a:t>52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35959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C5A2195-25B2-6842-AB25-374091AC938D}" type="slidenum">
              <a:rPr lang="en-US" altLang="zh-CN">
                <a:latin typeface="Times New Roman" charset="0"/>
              </a:rPr>
              <a:pPr/>
              <a:t>53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21988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8241FEA-93BD-824A-A0DC-DABB6C452D52}" type="slidenum">
              <a:rPr lang="en-US" altLang="zh-CN">
                <a:latin typeface="Times New Roman" charset="0"/>
              </a:rPr>
              <a:pPr/>
              <a:t>54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88333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3146441-5820-1C45-90C0-B7F3AE30D496}" type="slidenum">
              <a:rPr lang="en-US" altLang="zh-CN">
                <a:latin typeface="Times New Roman" charset="0"/>
              </a:rPr>
              <a:pPr/>
              <a:t>55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09238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81620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0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 dirty="0">
                <a:ea typeface="MS PGothic" charset="-128"/>
              </a:rPr>
              <a:t>https://</a:t>
            </a:r>
            <a:r>
              <a:rPr kumimoji="1" lang="en-US" altLang="zh-CN" dirty="0" err="1">
                <a:ea typeface="MS PGothic" charset="-128"/>
              </a:rPr>
              <a:t>code.visualstudio.com</a:t>
            </a:r>
            <a:r>
              <a:rPr kumimoji="1" lang="en-US" altLang="zh-CN" dirty="0">
                <a:ea typeface="MS PGothic" charset="-128"/>
              </a:rPr>
              <a:t>/#alt-downloads</a:t>
            </a:r>
          </a:p>
          <a:p>
            <a:endParaRPr kumimoji="1" lang="en-US" altLang="zh-CN" dirty="0">
              <a:ea typeface="MS PGothic" charset="-128"/>
            </a:endParaRPr>
          </a:p>
          <a:p>
            <a:r>
              <a:rPr kumimoji="1" lang="en-US" altLang="zh-CN" dirty="0">
                <a:ea typeface="MS PGothic" charset="-128"/>
              </a:rPr>
              <a:t>The ‘file ***’ command in </a:t>
            </a:r>
            <a:r>
              <a:rPr kumimoji="1" lang="en-US" altLang="zh-CN" dirty="0" smtClean="0">
                <a:ea typeface="MS PGothic" charset="-128"/>
              </a:rPr>
              <a:t>Linux</a:t>
            </a:r>
          </a:p>
          <a:p>
            <a:endParaRPr kumimoji="1" lang="en-US" altLang="zh-CN" dirty="0" smtClean="0">
              <a:ea typeface="MS PGothic" charset="-128"/>
            </a:endParaRPr>
          </a:p>
          <a:p>
            <a:r>
              <a:rPr kumimoji="1" lang="en-US" altLang="zh-CN" dirty="0" smtClean="0">
                <a:ea typeface="MS PGothic" charset="-128"/>
              </a:rPr>
              <a:t>https://</a:t>
            </a:r>
            <a:r>
              <a:rPr kumimoji="1" lang="en-US" altLang="zh-CN" dirty="0" err="1" smtClean="0">
                <a:ea typeface="MS PGothic" charset="-128"/>
              </a:rPr>
              <a:t>code.visualstudio.com</a:t>
            </a:r>
            <a:r>
              <a:rPr kumimoji="1" lang="en-US" altLang="zh-CN" dirty="0" smtClean="0">
                <a:ea typeface="MS PGothic" charset="-128"/>
              </a:rPr>
              <a:t>/Download</a:t>
            </a:r>
          </a:p>
          <a:p>
            <a:endParaRPr kumimoji="1" lang="en-US" altLang="zh-CN" dirty="0" smtClean="0">
              <a:ea typeface="MS PGothic" charset="-128"/>
            </a:endParaRPr>
          </a:p>
          <a:p>
            <a:r>
              <a:rPr kumimoji="1" lang="en-US" altLang="zh-CN" dirty="0" smtClean="0">
                <a:ea typeface="MS PGothic" charset="-128"/>
              </a:rPr>
              <a:t>Reasons are:</a:t>
            </a:r>
          </a:p>
          <a:p>
            <a:pPr lvl="1"/>
            <a:r>
              <a:rPr lang="en-US" altLang="zh-CN" sz="2400" dirty="0" smtClean="0">
                <a:ea typeface="MS PGothic" charset="-128"/>
              </a:rPr>
              <a:t>Instruction set</a:t>
            </a:r>
          </a:p>
          <a:p>
            <a:pPr lvl="1"/>
            <a:r>
              <a:rPr lang="en-US" altLang="zh-CN" sz="2400" dirty="0" smtClean="0">
                <a:ea typeface="MS PGothic" charset="-128"/>
              </a:rPr>
              <a:t>Executable file format</a:t>
            </a:r>
          </a:p>
          <a:p>
            <a:pPr lvl="1"/>
            <a:r>
              <a:rPr lang="en-US" altLang="zh-CN" sz="2400" dirty="0" smtClean="0">
                <a:ea typeface="MS PGothic" charset="-128"/>
              </a:rPr>
              <a:t>Dynamically linked library</a:t>
            </a:r>
          </a:p>
          <a:p>
            <a:pPr lvl="1"/>
            <a:r>
              <a:rPr lang="en-US" altLang="zh-CN" sz="2400" dirty="0" smtClean="0">
                <a:ea typeface="MS PGothic" charset="-128"/>
              </a:rPr>
              <a:t>System call</a:t>
            </a:r>
          </a:p>
          <a:p>
            <a:endParaRPr kumimoji="1" lang="zh-CN" altLang="en-US" dirty="0">
              <a:ea typeface="MS PGothic" charset="-128"/>
            </a:endParaRPr>
          </a:p>
        </p:txBody>
      </p:sp>
      <p:sp>
        <p:nvSpPr>
          <p:cNvPr id="94211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C569BC-E2A8-FB47-90B6-DFB6ABBD3C05}" type="slidenum">
              <a:rPr lang="en-US" altLang="zh-CN">
                <a:latin typeface="Times New Roman" charset="0"/>
              </a:rPr>
              <a:pPr/>
              <a:t>57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59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8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https://linux-kernel-labs.github.io/master/lectures/interrupts.html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9219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D70BDA93-FF19-5E48-BC02-AE528F712265}" type="slidenum">
              <a:rPr lang="en-US" altLang="zh-CN">
                <a:latin typeface="Times New Roman" charset="0"/>
              </a:rPr>
              <a:pPr/>
              <a:t>5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58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sz="2400" dirty="0" smtClean="0">
                <a:ea typeface="MS PGothic" charset="-128"/>
              </a:rPr>
              <a:t>Dynamically linked library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77E27-C0F6-0F4A-8FCB-BCB895DDD9FB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217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smtClean="0">
                <a:ea typeface="MS PGothic" charset="-128"/>
              </a:rPr>
              <a:t>Executable file format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77E27-C0F6-0F4A-8FCB-BCB895DDD9FB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01180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0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pl-PL" altLang="zh-CN" dirty="0">
                <a:ea typeface="MS PGothic" charset="-128"/>
              </a:rPr>
              <a:t>C:\Windows\System32\</a:t>
            </a:r>
            <a:r>
              <a:rPr kumimoji="1" lang="pl-PL" altLang="zh-CN" dirty="0" err="1">
                <a:ea typeface="MS PGothic" charset="-128"/>
              </a:rPr>
              <a:t>ntoskrnl.exe</a:t>
            </a:r>
            <a:endParaRPr kumimoji="1" lang="pl-PL" altLang="zh-CN" dirty="0">
              <a:ea typeface="MS PGothic" charset="-128"/>
            </a:endParaRPr>
          </a:p>
          <a:p>
            <a:r>
              <a:rPr kumimoji="1" lang="pl-PL" altLang="zh-CN" dirty="0">
                <a:ea typeface="MS PGothic" charset="-128"/>
              </a:rPr>
              <a:t>\</a:t>
            </a:r>
            <a:r>
              <a:rPr kumimoji="1" lang="pl-PL" altLang="zh-CN" dirty="0" err="1" smtClean="0">
                <a:ea typeface="MS PGothic" charset="-128"/>
              </a:rPr>
              <a:t>boot</a:t>
            </a:r>
            <a:r>
              <a:rPr kumimoji="1" lang="pl-PL" altLang="zh-CN" dirty="0" smtClean="0">
                <a:ea typeface="MS PGothic" charset="-128"/>
              </a:rPr>
              <a:t>\vmlinuz-4.4.0-31-generic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pl-PL" altLang="zh-CN" dirty="0" smtClean="0">
                <a:ea typeface="MS PGothic" charset="-128"/>
              </a:rPr>
              <a:t>\</a:t>
            </a:r>
            <a:r>
              <a:rPr kumimoji="1" lang="pl-PL" altLang="zh-CN" dirty="0" err="1" smtClean="0">
                <a:ea typeface="MS PGothic" charset="-128"/>
              </a:rPr>
              <a:t>boot</a:t>
            </a:r>
            <a:r>
              <a:rPr kumimoji="1" lang="pl-PL" altLang="zh-CN" dirty="0" smtClean="0">
                <a:ea typeface="MS PGothic" charset="-128"/>
              </a:rPr>
              <a:t>\vmlinuz-5.3.0-40-generic (18.04.4</a:t>
            </a:r>
            <a:r>
              <a:rPr kumimoji="1" lang="pl-PL" altLang="zh-CN" dirty="0" smtClean="0">
                <a:ea typeface="MS PGothic" charset="-128"/>
              </a:rPr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pl-PL" altLang="zh-CN" dirty="0" err="1" smtClean="0">
                <a:ea typeface="MS PGothic" charset="-128"/>
              </a:rPr>
              <a:t>ls</a:t>
            </a:r>
            <a:r>
              <a:rPr kumimoji="1" lang="pl-PL" altLang="zh-CN" dirty="0" smtClean="0">
                <a:ea typeface="MS PGothic" charset="-128"/>
              </a:rPr>
              <a:t> -</a:t>
            </a:r>
            <a:r>
              <a:rPr kumimoji="1" lang="pl-PL" altLang="zh-CN" dirty="0" err="1" smtClean="0">
                <a:ea typeface="MS PGothic" charset="-128"/>
              </a:rPr>
              <a:t>lh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99331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A43310F7-9797-784A-8ED8-98F538F6CB5C}" type="slidenum">
              <a:rPr lang="en-US" altLang="zh-CN">
                <a:latin typeface="Times New Roman" charset="0"/>
              </a:rPr>
              <a:pPr/>
              <a:t>61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7570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AFABC9E-4E23-A649-AD5C-719EB9AA3A59}" type="slidenum">
              <a:rPr lang="en-US" altLang="zh-CN">
                <a:latin typeface="Times New Roman" charset="0"/>
              </a:rPr>
              <a:pPr/>
              <a:t>62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84227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4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kumimoji="1" lang="zh-CN" altLang="en-US">
              <a:ea typeface="MS PGothic" charset="-128"/>
            </a:endParaRPr>
          </a:p>
        </p:txBody>
      </p:sp>
      <p:sp>
        <p:nvSpPr>
          <p:cNvPr id="819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D05973C6-87D7-7049-86BA-A2927689B2A3}" type="slidenum">
              <a:rPr lang="en-US" altLang="zh-CN">
                <a:latin typeface="Times New Roman" charset="0"/>
              </a:rPr>
              <a:pPr/>
              <a:t>63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734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176D4509-7631-8144-A54B-D1D8B88C7BFE}" type="slidenum">
              <a:rPr lang="en-US" altLang="zh-CN">
                <a:latin typeface="Times New Roman" charset="0"/>
              </a:rPr>
              <a:pPr/>
              <a:t>64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20838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8081FEB3-6E4E-D641-8F31-2507931B1521}" type="slidenum">
              <a:rPr lang="en-US" altLang="zh-CN">
                <a:latin typeface="Times New Roman" charset="0"/>
              </a:rPr>
              <a:pPr/>
              <a:t>66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4131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lIns="92438" tIns="46219" rIns="92438" bIns="46219" anchor="t"/>
          <a:lstStyle/>
          <a:p>
            <a:r>
              <a:rPr lang="zh-CN" altLang="en-US" dirty="0" smtClean="0">
                <a:ea typeface="MS PGothic" charset="-128"/>
              </a:rPr>
              <a:t>一边听音乐一边写作业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7442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cat /boot/</a:t>
            </a:r>
            <a:r>
              <a:rPr lang="en-US" altLang="zh-CN" dirty="0" err="1">
                <a:ea typeface="MS PGothic" charset="-128"/>
              </a:rPr>
              <a:t>config</a:t>
            </a:r>
            <a:r>
              <a:rPr lang="en-US" altLang="zh-CN" dirty="0">
                <a:ea typeface="MS PGothic" charset="-128"/>
              </a:rPr>
              <a:t>-`</a:t>
            </a:r>
            <a:r>
              <a:rPr lang="en-US" altLang="zh-CN" dirty="0" err="1">
                <a:ea typeface="MS PGothic" charset="-128"/>
              </a:rPr>
              <a:t>uname</a:t>
            </a:r>
            <a:r>
              <a:rPr lang="en-US" altLang="zh-CN" dirty="0">
                <a:ea typeface="MS PGothic" charset="-128"/>
              </a:rPr>
              <a:t> -r` | </a:t>
            </a:r>
            <a:r>
              <a:rPr lang="en-US" altLang="zh-CN" dirty="0" err="1">
                <a:ea typeface="MS PGothic" charset="-128"/>
              </a:rPr>
              <a:t>grep</a:t>
            </a:r>
            <a:r>
              <a:rPr lang="en-US" altLang="zh-CN" dirty="0">
                <a:ea typeface="MS PGothic" charset="-128"/>
              </a:rPr>
              <a:t> '^CONFIG_HZ='</a:t>
            </a:r>
          </a:p>
          <a:p>
            <a:endParaRPr kumimoji="1" lang="zh-CN" altLang="en-US" dirty="0">
              <a:ea typeface="MS PGothic" charset="-128"/>
            </a:endParaRPr>
          </a:p>
          <a:p>
            <a:r>
              <a:rPr lang="en-US" altLang="zh-CN" dirty="0">
                <a:ea typeface="MS PGothic" charset="-128"/>
              </a:rPr>
              <a:t>date +%s</a:t>
            </a:r>
          </a:p>
          <a:p>
            <a:endParaRPr kumimoji="1" lang="en-US" altLang="zh-CN" dirty="0">
              <a:ea typeface="MS PGothic" charset="-128"/>
            </a:endParaRPr>
          </a:p>
          <a:p>
            <a:r>
              <a:rPr kumimoji="1" lang="en-US" altLang="zh-CN" dirty="0">
                <a:ea typeface="MS PGothic" charset="-128"/>
              </a:rPr>
              <a:t>The year 2038</a:t>
            </a:r>
          </a:p>
          <a:p>
            <a:endParaRPr kumimoji="1" lang="en-US" altLang="zh-CN" dirty="0">
              <a:ea typeface="MS PGothic" charset="-128"/>
            </a:endParaRPr>
          </a:p>
          <a:p>
            <a:r>
              <a:rPr kumimoji="1" lang="en-US" altLang="zh-CN" dirty="0">
                <a:ea typeface="MS PGothic" charset="-128"/>
              </a:rPr>
              <a:t>2019.03.04: </a:t>
            </a:r>
            <a:r>
              <a:rPr kumimoji="1" lang="is-IS" altLang="zh-CN" dirty="0" smtClean="0">
                <a:ea typeface="MS PGothic" charset="-128"/>
              </a:rPr>
              <a:t>1551640580</a:t>
            </a:r>
            <a:endParaRPr kumimoji="1" lang="zh-CN" altLang="en-US" dirty="0" smtClean="0">
              <a:ea typeface="MS PGothic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ea typeface="MS PGothic" charset="-128"/>
              </a:rPr>
              <a:t>2020.03.04:</a:t>
            </a:r>
            <a:r>
              <a:rPr lang="zh-CN" altLang="en-US" baseline="0" dirty="0" smtClean="0">
                <a:ea typeface="MS PGothic" charset="-128"/>
              </a:rPr>
              <a:t> </a:t>
            </a:r>
            <a:r>
              <a:rPr lang="en-US" altLang="zh-CN" baseline="0" dirty="0" smtClean="0">
                <a:ea typeface="MS PGothic" charset="-128"/>
              </a:rPr>
              <a:t>1583317788</a:t>
            </a:r>
            <a:endParaRPr lang="en-US" altLang="zh-CN" dirty="0" smtClean="0">
              <a:ea typeface="MS PGothic" charset="-128"/>
            </a:endParaRPr>
          </a:p>
          <a:p>
            <a:endParaRPr kumimoji="1" lang="is-IS" altLang="zh-CN" dirty="0" smtClean="0">
              <a:ea typeface="MS PGothic" charset="-128"/>
            </a:endParaRPr>
          </a:p>
          <a:p>
            <a:endParaRPr kumimoji="1" lang="is-IS" altLang="zh-CN" dirty="0" smtClean="0">
              <a:ea typeface="MS PGothic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The year 2038: </a:t>
            </a:r>
            <a:r>
              <a:rPr lang="cs-CZ" altLang="zh-CN" b="1" dirty="0" smtClean="0">
                <a:solidFill>
                  <a:srgbClr val="FF0000"/>
                </a:solidFill>
              </a:rPr>
              <a:t>2147483647</a:t>
            </a:r>
            <a:endParaRPr lang="it-IT" altLang="zh-CN" b="1" dirty="0" smtClean="0">
              <a:solidFill>
                <a:srgbClr val="FF0000"/>
              </a:solidFill>
            </a:endParaRPr>
          </a:p>
          <a:p>
            <a:endParaRPr kumimoji="1" lang="zh-CN" altLang="en-US" dirty="0">
              <a:ea typeface="MS PGothic" charset="-128"/>
            </a:endParaRPr>
          </a:p>
        </p:txBody>
      </p:sp>
      <p:sp>
        <p:nvSpPr>
          <p:cNvPr id="16387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666D2B4-760A-FA4A-AC3B-C44FE977D8DD}" type="slidenum">
              <a:rPr lang="en-US" altLang="zh-CN">
                <a:latin typeface="Times New Roman" charset="0"/>
              </a:rPr>
              <a:pPr/>
              <a:t>9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637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cat /boot/</a:t>
            </a:r>
            <a:r>
              <a:rPr lang="en-US" altLang="zh-CN" dirty="0" err="1" smtClean="0">
                <a:ea typeface="MS PGothic" charset="-128"/>
              </a:rPr>
              <a:t>config</a:t>
            </a:r>
            <a:r>
              <a:rPr lang="en-US" altLang="zh-CN" dirty="0" smtClean="0">
                <a:ea typeface="MS PGothic" charset="-128"/>
              </a:rPr>
              <a:t>-`</a:t>
            </a:r>
            <a:r>
              <a:rPr lang="en-US" altLang="zh-CN" dirty="0" err="1" smtClean="0">
                <a:ea typeface="MS PGothic" charset="-128"/>
              </a:rPr>
              <a:t>uname</a:t>
            </a:r>
            <a:r>
              <a:rPr lang="en-US" altLang="zh-CN" dirty="0" smtClean="0">
                <a:ea typeface="MS PGothic" charset="-128"/>
              </a:rPr>
              <a:t> -r` | </a:t>
            </a:r>
            <a:r>
              <a:rPr lang="en-US" altLang="zh-CN" dirty="0" err="1" smtClean="0">
                <a:ea typeface="MS PGothic" charset="-128"/>
              </a:rPr>
              <a:t>grep</a:t>
            </a:r>
            <a:r>
              <a:rPr lang="en-US" altLang="zh-CN" dirty="0" smtClean="0">
                <a:ea typeface="MS PGothic" charset="-128"/>
              </a:rPr>
              <a:t> '^CONFIG_HZ='</a:t>
            </a:r>
          </a:p>
          <a:p>
            <a:endParaRPr kumimoji="1" lang="zh-CN" altLang="en-US" dirty="0" smtClean="0">
              <a:ea typeface="MS PGothic" charset="-128"/>
            </a:endParaRPr>
          </a:p>
          <a:p>
            <a:r>
              <a:rPr lang="en-US" altLang="zh-CN" dirty="0" smtClean="0">
                <a:ea typeface="MS PGothic" charset="-128"/>
              </a:rPr>
              <a:t>date +%s</a:t>
            </a:r>
          </a:p>
          <a:p>
            <a:endParaRPr kumimoji="1" lang="en-US" altLang="zh-CN" dirty="0" smtClean="0">
              <a:ea typeface="MS PGothic" charset="-128"/>
            </a:endParaRPr>
          </a:p>
          <a:p>
            <a:r>
              <a:rPr kumimoji="1" lang="en-US" altLang="zh-CN" dirty="0" smtClean="0">
                <a:ea typeface="MS PGothic" charset="-128"/>
              </a:rPr>
              <a:t>The year 2038</a:t>
            </a:r>
          </a:p>
          <a:p>
            <a:endParaRPr kumimoji="1" lang="en-US" altLang="zh-CN" dirty="0">
              <a:ea typeface="MS PGothic" charset="-128"/>
            </a:endParaRPr>
          </a:p>
          <a:p>
            <a:r>
              <a:rPr kumimoji="1" lang="en-US" altLang="zh-CN" dirty="0">
                <a:ea typeface="MS PGothic" charset="-128"/>
              </a:rPr>
              <a:t>2019.03.04: </a:t>
            </a:r>
            <a:r>
              <a:rPr kumimoji="1" lang="is-IS" altLang="zh-CN" dirty="0" smtClean="0">
                <a:ea typeface="MS PGothic" charset="-128"/>
              </a:rPr>
              <a:t>1551640580</a:t>
            </a:r>
            <a:endParaRPr kumimoji="1" lang="zh-CN" altLang="en-US" dirty="0" smtClean="0">
              <a:ea typeface="MS PGothic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ea typeface="MS PGothic" charset="-128"/>
              </a:rPr>
              <a:t>2020.03.04:</a:t>
            </a:r>
            <a:r>
              <a:rPr lang="zh-CN" altLang="en-US" baseline="0" dirty="0" smtClean="0">
                <a:ea typeface="MS PGothic" charset="-128"/>
              </a:rPr>
              <a:t> </a:t>
            </a:r>
            <a:r>
              <a:rPr lang="en-US" altLang="zh-CN" baseline="0" dirty="0" smtClean="0">
                <a:ea typeface="MS PGothic" charset="-128"/>
              </a:rPr>
              <a:t>1583317788</a:t>
            </a:r>
            <a:endParaRPr lang="en-US" altLang="zh-CN" dirty="0" smtClean="0">
              <a:ea typeface="MS PGothic" charset="-128"/>
            </a:endParaRPr>
          </a:p>
          <a:p>
            <a:r>
              <a:rPr kumimoji="1" lang="en-US" altLang="zh-CN" dirty="0" smtClean="0">
                <a:ea typeface="MS PGothic" charset="-128"/>
              </a:rPr>
              <a:t>2021.03.08:</a:t>
            </a:r>
            <a:r>
              <a:rPr kumimoji="1" lang="zh-CN" altLang="en-US" dirty="0" smtClean="0">
                <a:ea typeface="MS PGothic" charset="-128"/>
              </a:rPr>
              <a:t> </a:t>
            </a:r>
            <a:r>
              <a:rPr kumimoji="1" lang="cs-CZ" altLang="zh-CN" smtClean="0">
                <a:ea typeface="MS PGothic" charset="-128"/>
              </a:rPr>
              <a:t>1615198954</a:t>
            </a:r>
            <a:endParaRPr kumimoji="1" lang="is-IS" altLang="zh-CN" dirty="0" smtClean="0">
              <a:ea typeface="MS PGothic" charset="-128"/>
            </a:endParaRPr>
          </a:p>
          <a:p>
            <a:endParaRPr kumimoji="1" lang="is-IS" altLang="zh-CN" dirty="0" smtClean="0">
              <a:ea typeface="MS PGothic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The year 2038: </a:t>
            </a:r>
            <a:r>
              <a:rPr lang="cs-CZ" altLang="zh-CN" b="1" dirty="0" smtClean="0">
                <a:solidFill>
                  <a:srgbClr val="FF0000"/>
                </a:solidFill>
              </a:rPr>
              <a:t>2147483647</a:t>
            </a:r>
            <a:endParaRPr lang="it-IT" altLang="zh-CN" b="1" dirty="0" smtClean="0">
              <a:solidFill>
                <a:srgbClr val="FF0000"/>
              </a:solidFill>
            </a:endParaRPr>
          </a:p>
          <a:p>
            <a:endParaRPr kumimoji="1" lang="zh-CN" altLang="en-US" dirty="0">
              <a:ea typeface="MS PGothic" charset="-128"/>
            </a:endParaRPr>
          </a:p>
        </p:txBody>
      </p:sp>
      <p:sp>
        <p:nvSpPr>
          <p:cNvPr id="16387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666D2B4-760A-FA4A-AC3B-C44FE977D8DD}" type="slidenum">
              <a:rPr lang="en-US" altLang="zh-CN">
                <a:latin typeface="Times New Roman" charset="0"/>
              </a:rPr>
              <a:pPr/>
              <a:t>10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276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操作系统的脉搏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77E27-C0F6-0F4A-8FCB-BCB895DDD9FB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3831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zh-CN" altLang="en-US">
                <a:ea typeface="MS PGothic" charset="-128"/>
              </a:rPr>
              <a:t>加电－</a:t>
            </a:r>
            <a:r>
              <a:rPr kumimoji="1" lang="en-US" altLang="zh-CN">
                <a:ea typeface="MS PGothic" charset="-128"/>
              </a:rPr>
              <a:t>CPU</a:t>
            </a:r>
            <a:r>
              <a:rPr kumimoji="1" lang="zh-CN" altLang="en-US">
                <a:ea typeface="MS PGothic" charset="-128"/>
              </a:rPr>
              <a:t>－</a:t>
            </a:r>
            <a:r>
              <a:rPr kumimoji="1" lang="en-US" altLang="zh-CN">
                <a:ea typeface="MS PGothic" charset="-128"/>
              </a:rPr>
              <a:t>ROM</a:t>
            </a:r>
            <a:r>
              <a:rPr kumimoji="1" lang="zh-CN" altLang="en-US">
                <a:ea typeface="MS PGothic" charset="-128"/>
              </a:rPr>
              <a:t>－</a:t>
            </a:r>
            <a:r>
              <a:rPr kumimoji="1" lang="en-US" altLang="zh-CN">
                <a:ea typeface="MS PGothic" charset="-128"/>
              </a:rPr>
              <a:t>BIOS</a:t>
            </a:r>
            <a:r>
              <a:rPr kumimoji="1" lang="zh-CN" altLang="en-US">
                <a:ea typeface="MS PGothic" charset="-128"/>
              </a:rPr>
              <a:t>－</a:t>
            </a:r>
            <a:r>
              <a:rPr kumimoji="1" lang="en-US" altLang="zh-CN">
                <a:ea typeface="MS PGothic" charset="-128"/>
              </a:rPr>
              <a:t>System Clock</a:t>
            </a:r>
            <a:r>
              <a:rPr kumimoji="1" lang="zh-CN" altLang="en-US">
                <a:ea typeface="MS PGothic" charset="-128"/>
              </a:rPr>
              <a:t>－</a:t>
            </a:r>
            <a:r>
              <a:rPr kumimoji="1" lang="en-US" altLang="zh-CN">
                <a:ea typeface="MS PGothic" charset="-128"/>
              </a:rPr>
              <a:t>DMA</a:t>
            </a:r>
            <a:r>
              <a:rPr kumimoji="1" lang="zh-CN" altLang="en-US">
                <a:ea typeface="MS PGothic" charset="-128"/>
              </a:rPr>
              <a:t>－</a:t>
            </a:r>
            <a:r>
              <a:rPr kumimoji="1" lang="en-US" altLang="zh-CN">
                <a:ea typeface="MS PGothic" charset="-128"/>
              </a:rPr>
              <a:t>64KB RAM</a:t>
            </a:r>
            <a:r>
              <a:rPr kumimoji="1" lang="zh-CN" altLang="en-US">
                <a:ea typeface="MS PGothic" charset="-128"/>
              </a:rPr>
              <a:t>－</a:t>
            </a:r>
            <a:r>
              <a:rPr kumimoji="1" lang="en-US" altLang="zh-CN">
                <a:ea typeface="MS PGothic" charset="-128"/>
              </a:rPr>
              <a:t>IRQ</a:t>
            </a:r>
            <a:r>
              <a:rPr kumimoji="1" lang="zh-CN" altLang="en-US">
                <a:ea typeface="MS PGothic" charset="-128"/>
              </a:rPr>
              <a:t>－显卡等。检测显卡以前的过程称过关键部件测试，如果关键部件有问题，计算机会处于挂起状态，习惯上称为核心故障。另一类故障称为非关键性故障，检测完显卡后，计算机将对</a:t>
            </a:r>
            <a:r>
              <a:rPr kumimoji="1" lang="en-US" altLang="zh-CN">
                <a:ea typeface="MS PGothic" charset="-128"/>
              </a:rPr>
              <a:t>64KB</a:t>
            </a:r>
            <a:r>
              <a:rPr kumimoji="1" lang="zh-CN" altLang="en-US">
                <a:ea typeface="MS PGothic" charset="-128"/>
              </a:rPr>
              <a:t>以上内存、</a:t>
            </a:r>
            <a:r>
              <a:rPr kumimoji="1" lang="en-US" altLang="zh-CN">
                <a:ea typeface="MS PGothic" charset="-128"/>
              </a:rPr>
              <a:t>I</a:t>
            </a:r>
            <a:r>
              <a:rPr kumimoji="1" lang="zh-CN" altLang="en-US">
                <a:ea typeface="MS PGothic" charset="-128"/>
              </a:rPr>
              <a:t>／</a:t>
            </a:r>
            <a:r>
              <a:rPr kumimoji="1" lang="en-US" altLang="zh-CN">
                <a:ea typeface="MS PGothic" charset="-128"/>
              </a:rPr>
              <a:t>O</a:t>
            </a:r>
            <a:r>
              <a:rPr kumimoji="1" lang="zh-CN" altLang="en-US">
                <a:ea typeface="MS PGothic" charset="-128"/>
              </a:rPr>
              <a:t>口、软硬盘驱动器、键盘、即插即用设备、</a:t>
            </a:r>
            <a:r>
              <a:rPr kumimoji="1" lang="en-US" altLang="zh-CN">
                <a:ea typeface="MS PGothic" charset="-128"/>
              </a:rPr>
              <a:t>CMOS</a:t>
            </a:r>
            <a:r>
              <a:rPr kumimoji="1" lang="zh-CN" altLang="en-US">
                <a:ea typeface="MS PGothic" charset="-128"/>
              </a:rPr>
              <a:t>设置等进行检测，并在屏幕上显示各种信息和出错报告。在正常情况下，</a:t>
            </a:r>
            <a:r>
              <a:rPr kumimoji="1" lang="en-US" altLang="zh-CN">
                <a:ea typeface="MS PGothic" charset="-128"/>
              </a:rPr>
              <a:t>POST</a:t>
            </a:r>
            <a:r>
              <a:rPr kumimoji="1" lang="zh-CN" altLang="en-US">
                <a:ea typeface="MS PGothic" charset="-128"/>
              </a:rPr>
              <a:t>过程进行得非常快，我们几乎无法感觉到这个过程。</a:t>
            </a:r>
          </a:p>
        </p:txBody>
      </p:sp>
      <p:sp>
        <p:nvSpPr>
          <p:cNvPr id="27651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2E71F59-A3F9-494E-BD26-990FC187537A}" type="slidenum">
              <a:rPr lang="en-US" altLang="zh-CN">
                <a:latin typeface="Times New Roman" charset="0"/>
              </a:rPr>
              <a:pPr/>
              <a:t>14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320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zh-CN" altLang="zh-CN" smtClean="0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zh-CN" altLang="zh-CN" smtClea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zh-CN" altLang="zh-CN" smtClean="0"/>
            </a:p>
          </p:txBody>
        </p:sp>
      </p:grp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2845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5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49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2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195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0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6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4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9072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9832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35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zh-CN" altLang="zh-CN" sz="2400" smtClean="0">
              <a:latin typeface="Times New Roman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zh-CN" altLang="zh-CN" sz="2400" smtClean="0">
              <a:latin typeface="Times New Roman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zh-CN" altLang="zh-CN" sz="2400" smtClean="0">
              <a:latin typeface="Times New Roman" charset="0"/>
            </a:endParaRPr>
          </a:p>
        </p:txBody>
      </p:sp>
      <p:sp>
        <p:nvSpPr>
          <p:cNvPr id="151561" name="Text Box 9"/>
          <p:cNvSpPr txBox="1">
            <a:spLocks noChangeArrowheads="1"/>
          </p:cNvSpPr>
          <p:nvPr/>
        </p:nvSpPr>
        <p:spPr bwMode="auto">
          <a:xfrm>
            <a:off x="4257675" y="6613525"/>
            <a:ext cx="4445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000" b="1" smtClean="0">
                <a:solidFill>
                  <a:srgbClr val="006699"/>
                </a:solidFill>
                <a:latin typeface="Helvetica" charset="0"/>
              </a:rPr>
              <a:t>2.</a:t>
            </a:r>
            <a:fld id="{B963E679-DC7E-D642-A330-E08D1789EF72}" type="slidenum">
              <a:rPr lang="en-US" altLang="zh-CN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CN" sz="1000" b="1" smtClean="0">
              <a:solidFill>
                <a:srgbClr val="006699"/>
              </a:solidFill>
              <a:latin typeface="Helvetic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Chapter 2:  Operating-System Structures</a:t>
            </a:r>
          </a:p>
        </p:txBody>
      </p:sp>
      <p:sp>
        <p:nvSpPr>
          <p:cNvPr id="5122" name="文本框 1"/>
          <p:cNvSpPr txBox="1">
            <a:spLocks noChangeArrowheads="1"/>
          </p:cNvSpPr>
          <p:nvPr/>
        </p:nvSpPr>
        <p:spPr bwMode="auto">
          <a:xfrm>
            <a:off x="2527300" y="4611688"/>
            <a:ext cx="43846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600" dirty="0" smtClean="0">
                <a:latin typeface="Verdana" charset="0"/>
              </a:rPr>
              <a:t>March 8, 2021</a:t>
            </a:r>
            <a:endParaRPr kumimoji="0" lang="zh-CN" altLang="en-US" sz="3600" dirty="0"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069975" y="166688"/>
            <a:ext cx="76168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 smtClean="0">
                <a:ea typeface="MS PGothic" charset="-128"/>
              </a:rPr>
              <a:t>Time</a:t>
            </a:r>
            <a:r>
              <a:rPr lang="zh-CN" altLang="en-US" kern="0" dirty="0" smtClean="0">
                <a:ea typeface="MS PGothic" charset="-128"/>
              </a:rPr>
              <a:t> </a:t>
            </a:r>
            <a:r>
              <a:rPr lang="en-US" altLang="zh-CN" kern="0" dirty="0" smtClean="0">
                <a:ea typeface="MS PGothic" charset="-128"/>
              </a:rPr>
              <a:t>Bug</a:t>
            </a:r>
            <a:r>
              <a:rPr lang="zh-CN" altLang="en-US" kern="0" dirty="0" smtClean="0">
                <a:ea typeface="MS PGothic" charset="-128"/>
              </a:rPr>
              <a:t>？</a:t>
            </a:r>
            <a:endParaRPr lang="zh-CN" altLang="en-US" kern="0" dirty="0" smtClean="0">
              <a:ea typeface="MS PGothic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25" y="920411"/>
            <a:ext cx="6580188" cy="54962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00763" y="3214688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2020.05.23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9275" y="971550"/>
            <a:ext cx="5572049" cy="5886450"/>
          </a:xfrm>
        </p:spPr>
      </p:pic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Interrupt  Vector for Linux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2.6</a:t>
            </a:r>
            <a:endParaRPr kumimoji="1" lang="zh-CN" altLang="en-US">
              <a:ea typeface="MS PGothic" charset="-128"/>
            </a:endParaRPr>
          </a:p>
        </p:txBody>
      </p:sp>
      <p:cxnSp>
        <p:nvCxnSpPr>
          <p:cNvPr id="12291" name="直线连接符 4"/>
          <p:cNvCxnSpPr>
            <a:cxnSpLocks noChangeShapeType="1"/>
          </p:cNvCxnSpPr>
          <p:nvPr/>
        </p:nvCxnSpPr>
        <p:spPr bwMode="auto">
          <a:xfrm>
            <a:off x="1627188" y="1743075"/>
            <a:ext cx="57292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550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069975" y="166688"/>
            <a:ext cx="76168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 smtClean="0">
                <a:ea typeface="MS PGothic" charset="-128"/>
              </a:rPr>
              <a:t>Summary of Interrupt</a:t>
            </a:r>
            <a:endParaRPr lang="zh-CN" altLang="en-US" kern="0" dirty="0" smtClean="0">
              <a:ea typeface="MS PGothic" charset="-128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827088" y="835025"/>
            <a:ext cx="7832725" cy="546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457200" lvl="1" indent="0">
              <a:lnSpc>
                <a:spcPct val="90000"/>
              </a:lnSpc>
              <a:buFont typeface="Monotype Sorts" charset="2"/>
              <a:buNone/>
              <a:defRPr/>
            </a:pPr>
            <a:endParaRPr lang="en-US" altLang="zh-CN" sz="800" kern="0" dirty="0" smtClean="0">
              <a:ea typeface="MS PGothic" charset="-128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CN" sz="2800" dirty="0" smtClean="0"/>
              <a:t>The fundamental axiom here is that at any given moment, </a:t>
            </a:r>
            <a:r>
              <a:rPr lang="en-US" altLang="zh-CN" sz="2800" b="1" dirty="0" smtClean="0"/>
              <a:t>exactly one task </a:t>
            </a:r>
            <a:r>
              <a:rPr lang="en-US" altLang="zh-CN" sz="2800" dirty="0" smtClean="0"/>
              <a:t>is active on a CPU. Not two or more. Never zero, either. </a:t>
            </a:r>
            <a:r>
              <a:rPr lang="en-US" altLang="zh-CN" sz="2800" b="1" dirty="0" smtClean="0"/>
              <a:t>One. Always</a:t>
            </a:r>
            <a:r>
              <a:rPr lang="en-US" altLang="zh-CN" sz="2800" dirty="0" smtClean="0"/>
              <a:t>.</a:t>
            </a:r>
            <a:endParaRPr lang="zh-CN" altLang="en-US" sz="2800" dirty="0" smtClean="0"/>
          </a:p>
          <a:p>
            <a:pPr>
              <a:lnSpc>
                <a:spcPct val="90000"/>
              </a:lnSpc>
              <a:defRPr/>
            </a:pPr>
            <a:endParaRPr lang="zh-CN" altLang="en-US" sz="2800" dirty="0" smtClean="0"/>
          </a:p>
          <a:p>
            <a:pPr>
              <a:lnSpc>
                <a:spcPct val="90000"/>
              </a:lnSpc>
              <a:defRPr/>
            </a:pPr>
            <a:r>
              <a:rPr lang="en-US" altLang="zh-CN" sz="2800" dirty="0" smtClean="0"/>
              <a:t>Cited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from</a:t>
            </a:r>
            <a:r>
              <a:rPr lang="zh-CN" altLang="en-US" sz="2800" dirty="0"/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https</a:t>
            </a:r>
            <a:r>
              <a:rPr lang="en-US" altLang="zh-CN" dirty="0">
                <a:solidFill>
                  <a:srgbClr val="00B050"/>
                </a:solidFill>
              </a:rPr>
              <a:t>://manybutfinite.com/post/when-does-your-os-run</a:t>
            </a:r>
            <a:r>
              <a:rPr lang="en-US" altLang="zh-CN" dirty="0" smtClean="0">
                <a:solidFill>
                  <a:srgbClr val="00B050"/>
                </a:solidFill>
              </a:rPr>
              <a:t>/</a:t>
            </a:r>
            <a:endParaRPr lang="zh-CN" altLang="en-US" dirty="0" smtClean="0">
              <a:solidFill>
                <a:srgbClr val="00B050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zh-CN" altLang="en-US" dirty="0">
              <a:solidFill>
                <a:srgbClr val="00B050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zh-CN" altLang="en-US" dirty="0" smtClean="0">
              <a:solidFill>
                <a:srgbClr val="00B050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zh-CN" altLang="en-US" sz="2800" dirty="0" smtClean="0">
              <a:solidFill>
                <a:srgbClr val="00B050"/>
              </a:solidFill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CN" sz="2800" dirty="0"/>
              <a:t>That's where </a:t>
            </a:r>
            <a:r>
              <a:rPr lang="en-US" altLang="zh-CN" sz="2800" b="1" dirty="0"/>
              <a:t>interrupts</a:t>
            </a:r>
            <a:r>
              <a:rPr lang="en-US" altLang="zh-CN" sz="2800" dirty="0"/>
              <a:t> come in. </a:t>
            </a:r>
            <a:endParaRPr lang="zh-CN" alt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00350" y="2714625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0070C0"/>
                </a:solidFill>
              </a:rPr>
              <a:t>The</a:t>
            </a:r>
            <a:r>
              <a:rPr kumimoji="1" lang="zh-CN" altLang="en-US" sz="32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0070C0"/>
                </a:solidFill>
              </a:rPr>
              <a:t>Boot</a:t>
            </a:r>
            <a:r>
              <a:rPr kumimoji="1" lang="zh-CN" altLang="en-US" sz="32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0070C0"/>
                </a:solidFill>
              </a:rPr>
              <a:t>Process</a:t>
            </a:r>
            <a:endParaRPr kumimoji="1" lang="zh-CN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5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System Boot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2662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ea typeface="MS PGothic" charset="-128"/>
              </a:rPr>
              <a:t>BIOS (Basic Input-Output System</a:t>
            </a:r>
            <a:r>
              <a:rPr lang="en-US" altLang="zh-CN" sz="2800" dirty="0" smtClean="0">
                <a:ea typeface="MS PGothic" charset="-128"/>
              </a:rPr>
              <a:t>)</a:t>
            </a:r>
            <a:endParaRPr lang="zh-CN" altLang="en-US" sz="2800" dirty="0" smtClean="0">
              <a:ea typeface="MS PGothic" charset="-128"/>
            </a:endParaRPr>
          </a:p>
          <a:p>
            <a:pPr lvl="1"/>
            <a:r>
              <a:rPr lang="en-US" altLang="zh-CN" sz="2400" dirty="0" smtClean="0">
                <a:solidFill>
                  <a:srgbClr val="00B0F0"/>
                </a:solidFill>
                <a:ea typeface="MS PGothic" charset="-128"/>
              </a:rPr>
              <a:t>UEFI</a:t>
            </a:r>
            <a:endParaRPr lang="en-US" altLang="zh-CN" sz="2400" dirty="0">
              <a:solidFill>
                <a:srgbClr val="00B0F0"/>
              </a:solidFill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POST (power-on self-test)</a:t>
            </a:r>
          </a:p>
          <a:p>
            <a:r>
              <a:rPr lang="en-US" altLang="zh-CN" sz="2800" dirty="0">
                <a:ea typeface="MS PGothic" charset="-128"/>
              </a:rPr>
              <a:t>First sector: MBR (master boot recorder), partition table</a:t>
            </a:r>
          </a:p>
          <a:p>
            <a:r>
              <a:rPr lang="en-US" altLang="zh-CN" sz="2800" dirty="0">
                <a:ea typeface="MS PGothic" charset="-128"/>
              </a:rPr>
              <a:t>For </a:t>
            </a:r>
            <a:r>
              <a:rPr lang="en-US" altLang="zh-CN" sz="2800" dirty="0" err="1">
                <a:ea typeface="MS PGothic" charset="-128"/>
              </a:rPr>
              <a:t>linux</a:t>
            </a:r>
            <a:r>
              <a:rPr lang="en-US" altLang="zh-CN" sz="2800" dirty="0">
                <a:ea typeface="MS PGothic" charset="-128"/>
              </a:rPr>
              <a:t>: Grub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Motherboard Chipset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24578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854075"/>
            <a:ext cx="8274050" cy="579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文本框 3"/>
          <p:cNvSpPr txBox="1">
            <a:spLocks noChangeArrowheads="1"/>
          </p:cNvSpPr>
          <p:nvPr/>
        </p:nvSpPr>
        <p:spPr bwMode="auto">
          <a:xfrm>
            <a:off x="5800725" y="963613"/>
            <a:ext cx="544353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Verdana" charset="0"/>
              </a:rPr>
              <a:t>Pictures: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B050"/>
                </a:solidFill>
                <a:latin typeface="Verdana" charset="0"/>
              </a:rPr>
              <a:t>http://duartes.org/gustavo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00B050"/>
                </a:solidFill>
                <a:latin typeface="Verdana" charset="0"/>
              </a:rPr>
              <a:t>/blog/archives/</a:t>
            </a:r>
            <a:endParaRPr lang="zh-CN" altLang="en-US" sz="1600" dirty="0">
              <a:solidFill>
                <a:srgbClr val="00B050"/>
              </a:solidFill>
              <a:latin typeface="Verdana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285875" y="5000627"/>
            <a:ext cx="2400300" cy="61436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13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MBR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Structure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2867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1693863"/>
            <a:ext cx="8997950" cy="343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文本框 1"/>
          <p:cNvSpPr txBox="1">
            <a:spLocks noChangeArrowheads="1"/>
          </p:cNvSpPr>
          <p:nvPr/>
        </p:nvSpPr>
        <p:spPr bwMode="auto">
          <a:xfrm>
            <a:off x="1000126" y="5642770"/>
            <a:ext cx="544353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Verdana" charset="0"/>
              </a:rPr>
              <a:t>Pictures: </a:t>
            </a:r>
            <a:r>
              <a:rPr lang="en-US" altLang="zh-CN" sz="1600" dirty="0">
                <a:solidFill>
                  <a:srgbClr val="00B050"/>
                </a:solidFill>
                <a:latin typeface="Verdana" charset="0"/>
              </a:rPr>
              <a:t>http://</a:t>
            </a:r>
            <a:r>
              <a:rPr lang="en-US" altLang="zh-CN" sz="1600" dirty="0" err="1">
                <a:solidFill>
                  <a:srgbClr val="00B050"/>
                </a:solidFill>
                <a:latin typeface="Verdana" charset="0"/>
              </a:rPr>
              <a:t>duartes.org</a:t>
            </a:r>
            <a:r>
              <a:rPr lang="en-US" altLang="zh-CN" sz="1600" dirty="0">
                <a:solidFill>
                  <a:srgbClr val="00B050"/>
                </a:solidFill>
                <a:latin typeface="Verdana" charset="0"/>
              </a:rPr>
              <a:t>/</a:t>
            </a:r>
            <a:r>
              <a:rPr lang="en-US" altLang="zh-CN" sz="1600" dirty="0" err="1">
                <a:solidFill>
                  <a:srgbClr val="00B050"/>
                </a:solidFill>
                <a:latin typeface="Verdana" charset="0"/>
              </a:rPr>
              <a:t>gustavo</a:t>
            </a:r>
            <a:r>
              <a:rPr lang="en-US" altLang="zh-CN" sz="1600" dirty="0">
                <a:solidFill>
                  <a:srgbClr val="00B050"/>
                </a:solidFill>
                <a:latin typeface="Verdana" charset="0"/>
              </a:rPr>
              <a:t>/blog/archives/</a:t>
            </a:r>
            <a:endParaRPr lang="zh-CN" altLang="en-US" sz="1600" dirty="0">
              <a:solidFill>
                <a:srgbClr val="00B050"/>
              </a:solidFill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179513" y="198438"/>
            <a:ext cx="779145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 smtClean="0">
                <a:ea typeface="MS PGothic" charset="-128"/>
              </a:rPr>
              <a:t>Boot</a:t>
            </a:r>
            <a:r>
              <a:rPr lang="zh-CN" altLang="en-US" kern="0" dirty="0" smtClean="0">
                <a:ea typeface="MS PGothic" charset="-128"/>
              </a:rPr>
              <a:t> </a:t>
            </a:r>
            <a:r>
              <a:rPr lang="en-US" altLang="zh-CN" kern="0" dirty="0" smtClean="0">
                <a:ea typeface="MS PGothic" charset="-128"/>
              </a:rPr>
              <a:t>Process</a:t>
            </a:r>
            <a:endParaRPr lang="en-US" altLang="zh-CN" kern="0" dirty="0">
              <a:ea typeface="MS PGothic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49325" y="1106488"/>
            <a:ext cx="7437438" cy="522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CN" sz="2800" kern="0" dirty="0" smtClean="0">
                <a:ea typeface="MS PGothic" charset="-128"/>
              </a:rPr>
              <a:t>Control of CPU</a:t>
            </a:r>
          </a:p>
          <a:p>
            <a:pPr>
              <a:lnSpc>
                <a:spcPct val="90000"/>
              </a:lnSpc>
              <a:defRPr/>
            </a:pPr>
            <a:endParaRPr lang="en-US" altLang="zh-CN" sz="2800" kern="0" dirty="0">
              <a:ea typeface="MS PGothic" charset="-128"/>
            </a:endParaRPr>
          </a:p>
          <a:p>
            <a:pPr>
              <a:lnSpc>
                <a:spcPct val="90000"/>
              </a:lnSpc>
              <a:defRPr/>
            </a:pPr>
            <a:endParaRPr lang="en-US" altLang="zh-CN" sz="2800" kern="0" dirty="0">
              <a:ea typeface="MS PGothic" charset="-128"/>
            </a:endParaRPr>
          </a:p>
        </p:txBody>
      </p:sp>
      <p:pic>
        <p:nvPicPr>
          <p:cNvPr id="46083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2263775"/>
            <a:ext cx="889635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线连接符 4"/>
          <p:cNvCxnSpPr/>
          <p:nvPr/>
        </p:nvCxnSpPr>
        <p:spPr bwMode="auto">
          <a:xfrm flipH="1">
            <a:off x="6157911" y="1106488"/>
            <a:ext cx="42863" cy="533717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7488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00350" y="2714625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0070C0"/>
                </a:solidFill>
              </a:rPr>
              <a:t>System Services</a:t>
            </a:r>
            <a:endParaRPr kumimoji="1" lang="zh-CN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97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992188" y="1412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A View of Operating System Services</a:t>
            </a:r>
          </a:p>
        </p:txBody>
      </p:sp>
      <p:pic>
        <p:nvPicPr>
          <p:cNvPr id="29698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544638"/>
            <a:ext cx="8896350" cy="444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 bwMode="auto">
          <a:xfrm>
            <a:off x="2706687" y="1871665"/>
            <a:ext cx="3965575" cy="55721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>
          <a:xfrm>
            <a:off x="863600" y="127000"/>
            <a:ext cx="8553450" cy="576263"/>
          </a:xfrm>
        </p:spPr>
        <p:txBody>
          <a:bodyPr/>
          <a:lstStyle/>
          <a:p>
            <a:pPr eaLnBrk="1" hangingPunct="1"/>
            <a:r>
              <a:rPr lang="en-US" altLang="zh-CN" sz="3000">
                <a:ea typeface="MS PGothic" charset="-128"/>
              </a:rPr>
              <a:t>Chapter 2:  Operating-System Structures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4075" y="1138238"/>
            <a:ext cx="8229600" cy="4530725"/>
          </a:xfrm>
        </p:spPr>
        <p:txBody>
          <a:bodyPr/>
          <a:lstStyle/>
          <a:p>
            <a:r>
              <a:rPr lang="en-US" altLang="zh-CN" sz="2800" dirty="0" smtClean="0">
                <a:ea typeface="MS PGothic" charset="-128"/>
              </a:rPr>
              <a:t>Multi-programming and Time-sharing</a:t>
            </a:r>
          </a:p>
          <a:p>
            <a:pPr lvl="1"/>
            <a:r>
              <a:rPr lang="en-US" altLang="zh-CN" sz="2800" dirty="0" smtClean="0">
                <a:ea typeface="MS PGothic" charset="-128"/>
              </a:rPr>
              <a:t>time</a:t>
            </a:r>
          </a:p>
          <a:p>
            <a:r>
              <a:rPr lang="en-US" altLang="zh-CN" sz="2800" dirty="0" smtClean="0">
                <a:ea typeface="MS PGothic" charset="-128"/>
              </a:rPr>
              <a:t>System </a:t>
            </a:r>
            <a:r>
              <a:rPr lang="en-US" altLang="zh-CN" sz="2800" dirty="0">
                <a:ea typeface="MS PGothic" charset="-128"/>
              </a:rPr>
              <a:t>Boot</a:t>
            </a:r>
          </a:p>
          <a:p>
            <a:r>
              <a:rPr lang="en-US" altLang="zh-CN" sz="2800" dirty="0">
                <a:ea typeface="MS PGothic" charset="-128"/>
              </a:rPr>
              <a:t>System Services</a:t>
            </a:r>
            <a:endParaRPr lang="zh-CN" altLang="en-US" sz="2800" dirty="0">
              <a:ea typeface="MS PGothic" charset="-128"/>
            </a:endParaRPr>
          </a:p>
          <a:p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System Call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User mode vs. kernel mode</a:t>
            </a:r>
          </a:p>
          <a:p>
            <a:r>
              <a:rPr lang="en-US" altLang="zh-CN" sz="2800" dirty="0">
                <a:ea typeface="MS PGothic" charset="-128"/>
              </a:rPr>
              <a:t>OS design, implementation, structure, debug</a:t>
            </a:r>
          </a:p>
          <a:p>
            <a:pPr lvl="1"/>
            <a:r>
              <a:rPr lang="en-US" altLang="zh-CN" sz="2800" dirty="0" smtClean="0">
                <a:ea typeface="MS PGothic" charset="-128"/>
              </a:rPr>
              <a:t>Micro-kernel</a:t>
            </a:r>
            <a:endParaRPr lang="zh-CN" altLang="en-US" sz="2800" dirty="0">
              <a:ea typeface="MS PGothic" charset="-128"/>
            </a:endParaRPr>
          </a:p>
          <a:p>
            <a:endParaRPr lang="zh-CN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627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1008063" y="1460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zh-CN" sz="2800">
                <a:ea typeface="MS PGothic" charset="-128"/>
              </a:rPr>
              <a:t>User Operating System Interface - CLI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23963"/>
            <a:ext cx="7121525" cy="4483100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CLI or </a:t>
            </a: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command interpreter</a:t>
            </a:r>
            <a:r>
              <a:rPr lang="en-US" altLang="zh-CN" sz="2400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zh-CN" sz="2400" dirty="0">
                <a:ea typeface="MS PGothic" charset="-128"/>
              </a:rPr>
              <a:t>allows direct command entry</a:t>
            </a:r>
          </a:p>
          <a:p>
            <a:pPr lvl="1"/>
            <a:r>
              <a:rPr lang="en-US" altLang="zh-CN" dirty="0">
                <a:ea typeface="MS PGothic" charset="-128"/>
              </a:rPr>
              <a:t>Sometimes implemented in kernel, sometimes by systems program</a:t>
            </a:r>
          </a:p>
          <a:p>
            <a:pPr lvl="1"/>
            <a:r>
              <a:rPr lang="en-US" altLang="zh-CN" dirty="0">
                <a:ea typeface="MS PGothic" charset="-128"/>
              </a:rPr>
              <a:t>Sometimes multiple flavors implemented –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shells</a:t>
            </a:r>
          </a:p>
          <a:p>
            <a:pPr lvl="1"/>
            <a:r>
              <a:rPr lang="en-US" altLang="zh-CN" dirty="0">
                <a:ea typeface="MS PGothic" charset="-128"/>
              </a:rPr>
              <a:t>Primarily fetches a command from user and executes it</a:t>
            </a:r>
          </a:p>
          <a:p>
            <a:pPr lvl="1"/>
            <a:r>
              <a:rPr lang="en-US" altLang="zh-CN" dirty="0">
                <a:ea typeface="MS PGothic" charset="-128"/>
              </a:rPr>
              <a:t>Sometimes commands built-in, sometimes just names of programs</a:t>
            </a:r>
          </a:p>
          <a:p>
            <a:pPr lvl="2"/>
            <a:r>
              <a:rPr lang="en-US" altLang="zh-CN" dirty="0">
                <a:ea typeface="MS PGothic" charset="-128"/>
              </a:rPr>
              <a:t>If the latter, adding new features doesn</a:t>
            </a:r>
            <a:r>
              <a:rPr lang="en-US" altLang="en-US" dirty="0">
                <a:ea typeface="MS PGothic" charset="-128"/>
              </a:rPr>
              <a:t>’</a:t>
            </a:r>
            <a:r>
              <a:rPr lang="en-US" altLang="ja-JP" dirty="0">
                <a:ea typeface="MS PGothic" charset="-128"/>
              </a:rPr>
              <a:t>t require shell modification</a:t>
            </a:r>
            <a:endParaRPr lang="en-US" altLang="zh-CN" dirty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1036638" y="1682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zh-CN" sz="3000">
                <a:ea typeface="MS PGothic" charset="-128"/>
              </a:rPr>
              <a:t>User Operating System Interface - GUI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154113"/>
            <a:ext cx="7327900" cy="5075237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User-friendly </a:t>
            </a: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desktop</a:t>
            </a:r>
            <a:r>
              <a:rPr lang="en-US" altLang="zh-CN" sz="2400" dirty="0">
                <a:ea typeface="MS PGothic" charset="-128"/>
              </a:rPr>
              <a:t> metaphor interface</a:t>
            </a:r>
          </a:p>
          <a:p>
            <a:pPr lvl="1"/>
            <a:r>
              <a:rPr lang="en-US" altLang="zh-CN" dirty="0">
                <a:ea typeface="MS PGothic" charset="-128"/>
              </a:rPr>
              <a:t>Usually mouse, keyboard, and monitor</a:t>
            </a:r>
          </a:p>
          <a:p>
            <a:pPr lvl="1"/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Icons</a:t>
            </a:r>
            <a:r>
              <a:rPr lang="en-US" altLang="zh-CN" dirty="0">
                <a:ea typeface="MS PGothic" charset="-128"/>
              </a:rPr>
              <a:t> represent files, programs, actions, </a:t>
            </a:r>
            <a:r>
              <a:rPr lang="en-US" altLang="zh-CN" dirty="0" err="1">
                <a:ea typeface="MS PGothic" charset="-128"/>
              </a:rPr>
              <a:t>etc</a:t>
            </a:r>
            <a:endParaRPr lang="en-US" altLang="zh-CN" dirty="0">
              <a:ea typeface="MS PGothic" charset="-128"/>
            </a:endParaRPr>
          </a:p>
          <a:p>
            <a:pPr lvl="1"/>
            <a:r>
              <a:rPr lang="en-US" altLang="zh-CN" dirty="0">
                <a:ea typeface="MS PGothic" charset="-128"/>
              </a:rPr>
              <a:t>Various mouse buttons over objects in the interface cause various actions (provide information, options, execute function, open directory (known as a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folder</a:t>
            </a:r>
            <a:r>
              <a:rPr lang="en-US" altLang="zh-CN" dirty="0">
                <a:ea typeface="MS PGothic" charset="-128"/>
              </a:rPr>
              <a:t>)</a:t>
            </a:r>
          </a:p>
          <a:p>
            <a:pPr lvl="1"/>
            <a:r>
              <a:rPr lang="en-US" altLang="zh-CN" dirty="0">
                <a:ea typeface="MS PGothic" charset="-128"/>
              </a:rPr>
              <a:t>Invented at Xerox PARC</a:t>
            </a:r>
          </a:p>
          <a:p>
            <a:r>
              <a:rPr lang="en-US" altLang="zh-CN" sz="2400" dirty="0">
                <a:ea typeface="MS PGothic" charset="-128"/>
              </a:rPr>
              <a:t>Many systems now include both CLI and GUI interfaces</a:t>
            </a:r>
          </a:p>
          <a:p>
            <a:pPr lvl="1"/>
            <a:r>
              <a:rPr lang="en-US" altLang="zh-CN" dirty="0">
                <a:ea typeface="MS PGothic" charset="-128"/>
              </a:rPr>
              <a:t>Microsoft Windows is GUI with CLI </a:t>
            </a:r>
            <a:r>
              <a:rPr lang="ja-JP" altLang="en-US" dirty="0">
                <a:ea typeface="MS PGothic" charset="-128"/>
              </a:rPr>
              <a:t>“</a:t>
            </a:r>
            <a:r>
              <a:rPr lang="en-US" altLang="ja-JP" dirty="0">
                <a:ea typeface="MS PGothic" charset="-128"/>
              </a:rPr>
              <a:t>command</a:t>
            </a:r>
            <a:r>
              <a:rPr lang="ja-JP" altLang="en-US" dirty="0">
                <a:ea typeface="MS PGothic" charset="-128"/>
              </a:rPr>
              <a:t>”</a:t>
            </a:r>
            <a:r>
              <a:rPr lang="en-US" altLang="ja-JP" dirty="0">
                <a:ea typeface="MS PGothic" charset="-128"/>
              </a:rPr>
              <a:t> shell</a:t>
            </a:r>
          </a:p>
          <a:p>
            <a:pPr lvl="1"/>
            <a:r>
              <a:rPr lang="en-US" altLang="zh-CN" dirty="0">
                <a:ea typeface="MS PGothic" charset="-128"/>
              </a:rPr>
              <a:t>Apple Mac OS X is </a:t>
            </a:r>
            <a:r>
              <a:rPr lang="ja-JP" altLang="en-US" dirty="0">
                <a:ea typeface="MS PGothic" charset="-128"/>
              </a:rPr>
              <a:t>“</a:t>
            </a:r>
            <a:r>
              <a:rPr lang="en-US" altLang="ja-JP" dirty="0">
                <a:ea typeface="MS PGothic" charset="-128"/>
              </a:rPr>
              <a:t>Aqua</a:t>
            </a:r>
            <a:r>
              <a:rPr lang="ja-JP" altLang="en-US" dirty="0">
                <a:ea typeface="MS PGothic" charset="-128"/>
              </a:rPr>
              <a:t>”</a:t>
            </a:r>
            <a:r>
              <a:rPr lang="en-US" altLang="ja-JP" dirty="0">
                <a:ea typeface="MS PGothic" charset="-128"/>
              </a:rPr>
              <a:t> GUI interface with UNIX kernel underneath and shells available</a:t>
            </a:r>
          </a:p>
          <a:p>
            <a:pPr lvl="1"/>
            <a:r>
              <a:rPr lang="en-US" altLang="zh-CN" dirty="0">
                <a:ea typeface="MS PGothic" charset="-128"/>
              </a:rPr>
              <a:t>Unix and Linux have CLI with optional GUI interfaces (CDE, KDE, GNOME)</a:t>
            </a:r>
          </a:p>
          <a:p>
            <a:pPr lvl="1"/>
            <a:endParaRPr lang="en-US" altLang="zh-CN" dirty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The Mac OS X GUI</a:t>
            </a:r>
          </a:p>
        </p:txBody>
      </p:sp>
      <p:pic>
        <p:nvPicPr>
          <p:cNvPr id="39938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1274763"/>
            <a:ext cx="6410325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1119188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MacOS</a:t>
            </a:r>
          </a:p>
        </p:txBody>
      </p:sp>
      <p:pic>
        <p:nvPicPr>
          <p:cNvPr id="33794" name="Picture 1" descr="fig2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19175"/>
            <a:ext cx="6372225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434263" y="5757863"/>
            <a:ext cx="191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</a:rPr>
              <a:t>demo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73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 sz="3000">
                <a:ea typeface="MS PGothic" charset="-128"/>
              </a:rPr>
              <a:t>Touchscreen Interfaces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4344988" cy="4530725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Touchscreen devices require new interfaces</a:t>
            </a:r>
          </a:p>
          <a:p>
            <a:pPr lvl="1"/>
            <a:r>
              <a:rPr lang="en-US" altLang="zh-CN" sz="1600" dirty="0">
                <a:ea typeface="MS PGothic" charset="-128"/>
              </a:rPr>
              <a:t>Mouse not possible or not desired</a:t>
            </a:r>
          </a:p>
          <a:p>
            <a:pPr lvl="1"/>
            <a:r>
              <a:rPr lang="en-US" altLang="zh-CN" sz="1600" dirty="0">
                <a:ea typeface="MS PGothic" charset="-128"/>
              </a:rPr>
              <a:t>Actions and selection based on gestures</a:t>
            </a:r>
          </a:p>
          <a:p>
            <a:pPr lvl="1"/>
            <a:r>
              <a:rPr lang="en-US" altLang="zh-CN" sz="1600" dirty="0">
                <a:ea typeface="MS PGothic" charset="-128"/>
              </a:rPr>
              <a:t>Virtual keyboard for text entry</a:t>
            </a:r>
          </a:p>
          <a:p>
            <a:pPr>
              <a:buFont typeface="Monotype Sorts" charset="2"/>
              <a:buChar char="l"/>
            </a:pPr>
            <a:r>
              <a:rPr lang="en-US" altLang="zh-CN" sz="2400" dirty="0">
                <a:ea typeface="MS PGothic" charset="-128"/>
              </a:rPr>
              <a:t>Voice commands.</a:t>
            </a:r>
          </a:p>
          <a:p>
            <a:pPr>
              <a:buFont typeface="Monotype Sorts" charset="2"/>
              <a:buNone/>
            </a:pPr>
            <a:endParaRPr lang="en-US" altLang="zh-CN" dirty="0">
              <a:ea typeface="MS PGothic" charset="-128"/>
            </a:endParaRPr>
          </a:p>
          <a:p>
            <a:pPr lvl="1"/>
            <a:endParaRPr lang="en-US" altLang="zh-CN" dirty="0">
              <a:ea typeface="MS PGothic" charset="-128"/>
            </a:endParaRPr>
          </a:p>
        </p:txBody>
      </p:sp>
      <p:pic>
        <p:nvPicPr>
          <p:cNvPr id="3789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38" y="1093788"/>
            <a:ext cx="3221037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： </a:t>
            </a:r>
            <a:r>
              <a:rPr kumimoji="1" lang="en-US" altLang="zh-CN" dirty="0" smtClean="0"/>
              <a:t>Hello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World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6" y="1328737"/>
            <a:ext cx="6477003" cy="24288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6" y="4603749"/>
            <a:ext cx="6477003" cy="7827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15264" y="2743200"/>
            <a:ext cx="70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API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03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5787" y="3221038"/>
            <a:ext cx="8229600" cy="576262"/>
          </a:xfrm>
        </p:spPr>
        <p:txBody>
          <a:bodyPr/>
          <a:lstStyle/>
          <a:p>
            <a:r>
              <a:rPr kumimoji="1" lang="en-US" altLang="zh-CN" dirty="0" smtClean="0"/>
              <a:t>Dual Mode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38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179513" y="198438"/>
            <a:ext cx="779145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 smtClean="0">
                <a:ea typeface="MS PGothic" charset="-128"/>
              </a:rPr>
              <a:t>Protected</a:t>
            </a:r>
            <a:r>
              <a:rPr lang="zh-CN" altLang="en-US" kern="0" dirty="0" smtClean="0">
                <a:ea typeface="MS PGothic" charset="-128"/>
              </a:rPr>
              <a:t> </a:t>
            </a:r>
            <a:r>
              <a:rPr lang="en-US" altLang="zh-CN" kern="0" dirty="0" smtClean="0">
                <a:ea typeface="MS PGothic" charset="-128"/>
              </a:rPr>
              <a:t>Mode</a:t>
            </a:r>
            <a:endParaRPr lang="en-US" altLang="zh-CN" kern="0" dirty="0">
              <a:ea typeface="MS PGothic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49325" y="1106488"/>
            <a:ext cx="7437438" cy="522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CN" sz="2800" kern="0" dirty="0" smtClean="0">
                <a:ea typeface="MS PGothic" charset="-128"/>
              </a:rPr>
              <a:t>Control of CPU</a:t>
            </a:r>
          </a:p>
          <a:p>
            <a:pPr>
              <a:lnSpc>
                <a:spcPct val="90000"/>
              </a:lnSpc>
              <a:defRPr/>
            </a:pPr>
            <a:endParaRPr lang="en-US" altLang="zh-CN" sz="2800" kern="0" dirty="0">
              <a:ea typeface="MS PGothic" charset="-128"/>
            </a:endParaRPr>
          </a:p>
          <a:p>
            <a:pPr>
              <a:lnSpc>
                <a:spcPct val="90000"/>
              </a:lnSpc>
              <a:defRPr/>
            </a:pPr>
            <a:endParaRPr lang="en-US" altLang="zh-CN" sz="2800" kern="0" dirty="0">
              <a:ea typeface="MS PGothic" charset="-128"/>
            </a:endParaRPr>
          </a:p>
        </p:txBody>
      </p:sp>
      <p:pic>
        <p:nvPicPr>
          <p:cNvPr id="46083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2263775"/>
            <a:ext cx="889635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线连接符 4"/>
          <p:cNvCxnSpPr/>
          <p:nvPr/>
        </p:nvCxnSpPr>
        <p:spPr bwMode="auto">
          <a:xfrm flipH="1">
            <a:off x="6157911" y="1106488"/>
            <a:ext cx="42863" cy="533717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直线连接符 5"/>
          <p:cNvCxnSpPr/>
          <p:nvPr/>
        </p:nvCxnSpPr>
        <p:spPr bwMode="auto">
          <a:xfrm flipH="1">
            <a:off x="6329361" y="4029074"/>
            <a:ext cx="2771775" cy="1428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文本框 9"/>
          <p:cNvSpPr txBox="1"/>
          <p:nvPr/>
        </p:nvSpPr>
        <p:spPr>
          <a:xfrm>
            <a:off x="4014788" y="1771650"/>
            <a:ext cx="121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smtClean="0">
                <a:solidFill>
                  <a:srgbClr val="FF0000"/>
                </a:solidFill>
              </a:rPr>
              <a:t>real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81888" y="1751568"/>
            <a:ext cx="148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smtClean="0">
                <a:solidFill>
                  <a:srgbClr val="FF0000"/>
                </a:solidFill>
              </a:rPr>
              <a:t>protected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： </a:t>
            </a:r>
            <a:r>
              <a:rPr kumimoji="1" lang="en-US" altLang="zh-CN" dirty="0" smtClean="0"/>
              <a:t>Hello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World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6" y="1328737"/>
            <a:ext cx="6477003" cy="24288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6" y="4603749"/>
            <a:ext cx="6477003" cy="7827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15264" y="2743200"/>
            <a:ext cx="70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API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24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79513" y="19843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Operating-System Operations (cont.)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297738" cy="49387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Dual-mode </a:t>
            </a:r>
            <a:r>
              <a:rPr lang="en-US" altLang="zh-CN" sz="2400" dirty="0">
                <a:ea typeface="MS PGothic" charset="-128"/>
              </a:rPr>
              <a:t>operation allows OS to protect itself and other system components</a:t>
            </a:r>
          </a:p>
          <a:p>
            <a:pPr lvl="1">
              <a:lnSpc>
                <a:spcPct val="90000"/>
              </a:lnSpc>
            </a:pP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User mode </a:t>
            </a:r>
            <a:r>
              <a:rPr lang="en-US" altLang="zh-CN" dirty="0">
                <a:ea typeface="MS PGothic" charset="-128"/>
              </a:rPr>
              <a:t>and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kernel mode </a:t>
            </a:r>
          </a:p>
          <a:p>
            <a:pPr lvl="1">
              <a:lnSpc>
                <a:spcPct val="90000"/>
              </a:lnSpc>
            </a:pP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Mode bit </a:t>
            </a:r>
            <a:r>
              <a:rPr lang="en-US" altLang="zh-CN" dirty="0">
                <a:ea typeface="MS PGothic" charset="-128"/>
              </a:rPr>
              <a:t>provided by hardware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Provides ability to distinguish when system is running user code or kernel code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Some instructions designated as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privileged</a:t>
            </a:r>
            <a:r>
              <a:rPr lang="en-US" altLang="zh-CN" dirty="0">
                <a:ea typeface="MS PGothic" charset="-128"/>
              </a:rPr>
              <a:t>, only executable in kernel </a:t>
            </a:r>
            <a:r>
              <a:rPr lang="en-US" altLang="zh-CN" dirty="0" smtClean="0">
                <a:ea typeface="MS PGothic" charset="-128"/>
              </a:rPr>
              <a:t>mode</a:t>
            </a:r>
            <a:endParaRPr lang="en-US" altLang="zh-CN" dirty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Objectives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6761163" cy="4530725"/>
          </a:xfrm>
        </p:spPr>
        <p:txBody>
          <a:bodyPr/>
          <a:lstStyle/>
          <a:p>
            <a:pPr>
              <a:defRPr/>
            </a:pPr>
            <a:r>
              <a:rPr lang="en-US" altLang="zh-CN" sz="2800" dirty="0" smtClean="0">
                <a:ea typeface="MS PGothic" charset="-128"/>
              </a:rPr>
              <a:t>To review interrupt</a:t>
            </a:r>
          </a:p>
          <a:p>
            <a:pPr>
              <a:defRPr/>
            </a:pPr>
            <a:r>
              <a:rPr lang="en-US" altLang="zh-CN" sz="2800" dirty="0" smtClean="0">
                <a:ea typeface="MS PGothic" charset="-128"/>
              </a:rPr>
              <a:t>To explain how operating systems are installed and how they boot</a:t>
            </a:r>
          </a:p>
          <a:p>
            <a:pPr>
              <a:defRPr/>
            </a:pPr>
            <a:r>
              <a:rPr lang="en-US" altLang="zh-CN" sz="2800" dirty="0" smtClean="0">
                <a:ea typeface="MS PGothic" charset="-128"/>
              </a:rPr>
              <a:t>To describe the services an operating system provides to users, processes, and other systems</a:t>
            </a:r>
          </a:p>
          <a:p>
            <a:pPr lvl="1">
              <a:defRPr/>
            </a:pPr>
            <a:r>
              <a:rPr lang="en-US" altLang="zh-CN" sz="2800" dirty="0" smtClean="0">
                <a:solidFill>
                  <a:srgbClr val="FF0000"/>
                </a:solidFill>
                <a:ea typeface="MS PGothic" charset="-128"/>
              </a:rPr>
              <a:t>System call</a:t>
            </a:r>
          </a:p>
          <a:p>
            <a:pPr>
              <a:defRPr/>
            </a:pPr>
            <a:r>
              <a:rPr lang="en-US" altLang="zh-CN" sz="2800" dirty="0" smtClean="0">
                <a:ea typeface="MS PGothic" charset="-128"/>
              </a:rPr>
              <a:t>To discuss the various ways of structuring an operating system</a:t>
            </a:r>
          </a:p>
          <a:p>
            <a:pPr marL="0" indent="0">
              <a:buFont typeface="Monotype Sorts" charset="2"/>
              <a:buNone/>
              <a:defRPr/>
            </a:pPr>
            <a:endParaRPr lang="en-US" altLang="zh-CN" dirty="0" smtClean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56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179513" y="198438"/>
            <a:ext cx="779145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 smtClean="0">
                <a:ea typeface="MS PGothic" charset="-128"/>
              </a:rPr>
              <a:t>CPU Protection Ring</a:t>
            </a:r>
            <a:endParaRPr lang="en-US" altLang="zh-CN" kern="0" dirty="0">
              <a:ea typeface="MS PGothic" charset="-128"/>
            </a:endParaRPr>
          </a:p>
        </p:txBody>
      </p:sp>
      <p:pic>
        <p:nvPicPr>
          <p:cNvPr id="4403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965200"/>
            <a:ext cx="8686800" cy="536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179513" y="198438"/>
            <a:ext cx="779145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 smtClean="0">
                <a:ea typeface="MS PGothic" charset="-128"/>
              </a:rPr>
              <a:t>CPU Protection Ring</a:t>
            </a:r>
            <a:endParaRPr lang="en-US" altLang="zh-CN" kern="0" dirty="0">
              <a:ea typeface="MS PGothic" charset="-128"/>
            </a:endParaRPr>
          </a:p>
        </p:txBody>
      </p:sp>
      <p:pic>
        <p:nvPicPr>
          <p:cNvPr id="45058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385888"/>
            <a:ext cx="772477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文本框 3"/>
          <p:cNvSpPr txBox="1">
            <a:spLocks noChangeArrowheads="1"/>
          </p:cNvSpPr>
          <p:nvPr/>
        </p:nvSpPr>
        <p:spPr bwMode="auto">
          <a:xfrm>
            <a:off x="1300163" y="5557838"/>
            <a:ext cx="544353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Verdana" charset="0"/>
              </a:rPr>
              <a:t>Pictures: </a:t>
            </a:r>
            <a:r>
              <a:rPr lang="en-US" altLang="zh-CN" sz="1600" dirty="0">
                <a:solidFill>
                  <a:srgbClr val="00B050"/>
                </a:solidFill>
                <a:latin typeface="Verdana" charset="0"/>
              </a:rPr>
              <a:t>http://</a:t>
            </a:r>
            <a:r>
              <a:rPr lang="en-US" altLang="zh-CN" sz="1600" dirty="0" err="1">
                <a:solidFill>
                  <a:srgbClr val="00B050"/>
                </a:solidFill>
                <a:latin typeface="Verdana" charset="0"/>
              </a:rPr>
              <a:t>duartes.org</a:t>
            </a:r>
            <a:r>
              <a:rPr lang="en-US" altLang="zh-CN" sz="1600" dirty="0">
                <a:solidFill>
                  <a:srgbClr val="00B050"/>
                </a:solidFill>
                <a:latin typeface="Verdana" charset="0"/>
              </a:rPr>
              <a:t>/</a:t>
            </a:r>
            <a:r>
              <a:rPr lang="en-US" altLang="zh-CN" sz="1600" dirty="0" err="1">
                <a:solidFill>
                  <a:srgbClr val="00B050"/>
                </a:solidFill>
                <a:latin typeface="Verdana" charset="0"/>
              </a:rPr>
              <a:t>gustavo</a:t>
            </a:r>
            <a:r>
              <a:rPr lang="en-US" altLang="zh-CN" sz="1600" dirty="0">
                <a:solidFill>
                  <a:srgbClr val="00B050"/>
                </a:solidFill>
                <a:latin typeface="Verdana" charset="0"/>
              </a:rPr>
              <a:t>/blog/archives/</a:t>
            </a:r>
            <a:endParaRPr lang="zh-CN" altLang="en-US" sz="1600" dirty="0">
              <a:solidFill>
                <a:srgbClr val="00B050"/>
              </a:solidFill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585787" y="3221038"/>
            <a:ext cx="8229600" cy="5762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r>
              <a:rPr kumimoji="1" lang="en-US" altLang="zh-CN" kern="0" dirty="0" smtClean="0"/>
              <a:t>System Call</a:t>
            </a:r>
            <a:endParaRPr kumimoji="1"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85973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： </a:t>
            </a:r>
            <a:r>
              <a:rPr kumimoji="1" lang="en-US" altLang="zh-CN" dirty="0" smtClean="0"/>
              <a:t>Hello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World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6" y="1328737"/>
            <a:ext cx="6477003" cy="24288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6" y="4603749"/>
            <a:ext cx="6477003" cy="7827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15264" y="2743200"/>
            <a:ext cx="70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API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09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82650" y="136525"/>
            <a:ext cx="8415338" cy="576263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Transition from User to Kernel Mode</a:t>
            </a:r>
          </a:p>
        </p:txBody>
      </p:sp>
      <p:pic>
        <p:nvPicPr>
          <p:cNvPr id="4813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1738313"/>
            <a:ext cx="8810625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System Calls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5222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914400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55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System Calls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1106487"/>
            <a:ext cx="7437438" cy="51514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ea typeface="MS PGothic" charset="-128"/>
              </a:rPr>
              <a:t>Programming interface to the services provided by the OS</a:t>
            </a:r>
            <a:endParaRPr lang="zh-CN" altLang="en-US" sz="2400" dirty="0">
              <a:ea typeface="MS PGothic" charset="-128"/>
            </a:endParaRPr>
          </a:p>
          <a:p>
            <a:pPr>
              <a:lnSpc>
                <a:spcPct val="90000"/>
              </a:lnSpc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ea typeface="MS PGothic" charset="-128"/>
              </a:rPr>
              <a:t>Typically written in a high-level language (C or C++)</a:t>
            </a:r>
            <a:endParaRPr lang="zh-CN" altLang="en-US" sz="2400" dirty="0">
              <a:ea typeface="MS PGothic" charset="-128"/>
            </a:endParaRPr>
          </a:p>
          <a:p>
            <a:pPr>
              <a:lnSpc>
                <a:spcPct val="90000"/>
              </a:lnSpc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ea typeface="MS PGothic" charset="-128"/>
              </a:rPr>
              <a:t>Mostly accessed by programs via a high-level </a:t>
            </a: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Application Programming Interface </a:t>
            </a:r>
            <a:r>
              <a:rPr lang="en-US" altLang="zh-CN" sz="2400" b="1" dirty="0">
                <a:solidFill>
                  <a:srgbClr val="000000"/>
                </a:solidFill>
                <a:ea typeface="MS PGothic" charset="-128"/>
              </a:rPr>
              <a:t>(</a:t>
            </a: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API</a:t>
            </a:r>
            <a:r>
              <a:rPr lang="en-US" altLang="zh-CN" sz="2400" b="1" dirty="0">
                <a:solidFill>
                  <a:srgbClr val="000000"/>
                </a:solidFill>
                <a:ea typeface="MS PGothic" charset="-128"/>
              </a:rPr>
              <a:t>)</a:t>
            </a:r>
            <a:r>
              <a:rPr lang="en-US" altLang="zh-CN" sz="2400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zh-CN" sz="2400" dirty="0">
                <a:ea typeface="MS PGothic" charset="-128"/>
              </a:rPr>
              <a:t>rather than direct system call </a:t>
            </a:r>
            <a:r>
              <a:rPr lang="en-US" altLang="zh-CN" sz="2400" dirty="0" smtClean="0">
                <a:ea typeface="MS PGothic" charset="-128"/>
              </a:rPr>
              <a:t>use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 err="1" smtClean="0">
                <a:solidFill>
                  <a:srgbClr val="FF0000"/>
                </a:solidFill>
                <a:ea typeface="MS PGothic" charset="-128"/>
              </a:rPr>
              <a:t>printf</a:t>
            </a:r>
            <a:r>
              <a:rPr lang="en-US" altLang="zh-CN" sz="2400" dirty="0" smtClean="0">
                <a:solidFill>
                  <a:srgbClr val="FF0000"/>
                </a:solidFill>
                <a:ea typeface="MS PGothic" charset="-128"/>
              </a:rPr>
              <a:t>()</a:t>
            </a:r>
            <a:endParaRPr lang="zh-CN" altLang="en-US" sz="2400" dirty="0" smtClean="0">
              <a:solidFill>
                <a:srgbClr val="FF0000"/>
              </a:solidFill>
              <a:ea typeface="MS PGothic" charset="-128"/>
            </a:endParaRP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r</a:t>
            </a:r>
            <a:r>
              <a:rPr lang="en-US" altLang="zh-CN" sz="2400" dirty="0" smtClean="0">
                <a:solidFill>
                  <a:srgbClr val="FF0000"/>
                </a:solidFill>
                <a:ea typeface="MS PGothic" charset="-128"/>
              </a:rPr>
              <a:t>ead()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w</a:t>
            </a:r>
            <a:r>
              <a:rPr lang="en-US" altLang="zh-CN" sz="2400" dirty="0" smtClean="0">
                <a:solidFill>
                  <a:srgbClr val="FF0000"/>
                </a:solidFill>
                <a:ea typeface="MS PGothic" charset="-128"/>
              </a:rPr>
              <a:t>rite()</a:t>
            </a:r>
            <a:endParaRPr lang="en-US" altLang="zh-CN" sz="2400" dirty="0">
              <a:solidFill>
                <a:srgbClr val="FF0000"/>
              </a:solidFill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Example of Standard API</a:t>
            </a:r>
          </a:p>
        </p:txBody>
      </p:sp>
      <p:pic>
        <p:nvPicPr>
          <p:cNvPr id="59394" name="Picture 1" descr="Screen Shot 2012-12-01 at 12.25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938213"/>
            <a:ext cx="5605462" cy="571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143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Example of System Calls</a:t>
            </a:r>
          </a:p>
        </p:txBody>
      </p:sp>
      <p:sp>
        <p:nvSpPr>
          <p:cNvPr id="5325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MS PGothic" charset="-128"/>
              </a:rPr>
              <a:t>System call sequence to copy the contents of one file to another file</a:t>
            </a:r>
          </a:p>
        </p:txBody>
      </p:sp>
      <p:pic>
        <p:nvPicPr>
          <p:cNvPr id="5325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1679575"/>
            <a:ext cx="6913562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Linux System Call List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55298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9725" y="1019175"/>
            <a:ext cx="6640513" cy="58388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Review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>
                <a:ea typeface="MS PGothic" charset="-128"/>
              </a:rPr>
              <a:t>Operating system is _____ driven</a:t>
            </a:r>
          </a:p>
          <a:p>
            <a:endParaRPr lang="en-US" altLang="zh-CN" sz="3600">
              <a:ea typeface="MS PGothic" charset="-128"/>
            </a:endParaRPr>
          </a:p>
          <a:p>
            <a:r>
              <a:rPr lang="en-US" altLang="zh-CN" sz="3600">
                <a:ea typeface="MS PGothic" charset="-128"/>
              </a:rPr>
              <a:t>Interrupt handling</a:t>
            </a:r>
            <a:endParaRPr lang="zh-CN" altLang="en-US" sz="360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30273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System Call Implementation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Interrupt  Vector for Linux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47106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098550"/>
            <a:ext cx="9350375" cy="4602163"/>
          </a:xfrm>
        </p:spPr>
      </p:pic>
      <p:cxnSp>
        <p:nvCxnSpPr>
          <p:cNvPr id="47107" name="直线连接符 4"/>
          <p:cNvCxnSpPr>
            <a:cxnSpLocks noChangeShapeType="1"/>
          </p:cNvCxnSpPr>
          <p:nvPr/>
        </p:nvCxnSpPr>
        <p:spPr bwMode="auto">
          <a:xfrm flipV="1">
            <a:off x="212725" y="3614738"/>
            <a:ext cx="7688263" cy="571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文本框 1"/>
          <p:cNvSpPr txBox="1"/>
          <p:nvPr/>
        </p:nvSpPr>
        <p:spPr>
          <a:xfrm>
            <a:off x="2886075" y="6015038"/>
            <a:ext cx="337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May be obsolete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Read Wrapper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61442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1006475"/>
            <a:ext cx="7686675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063625" y="-95250"/>
            <a:ext cx="77724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 smtClean="0">
                <a:ea typeface="MS PGothic" charset="-128"/>
              </a:rPr>
              <a:t>Summary</a:t>
            </a:r>
            <a:endParaRPr lang="en-US" altLang="zh-CN" kern="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63625" y="3279775"/>
          <a:ext cx="6096000" cy="63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</a:tblGrid>
              <a:tr h="639763"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T="45573" marB="45573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T="45573" marB="45573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T="45573" marB="45573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573" marB="45573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573" marB="45573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573" marB="45573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573" marB="45573"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7" name="手杖形箭头 6"/>
          <p:cNvSpPr/>
          <p:nvPr/>
        </p:nvSpPr>
        <p:spPr bwMode="auto">
          <a:xfrm>
            <a:off x="2044700" y="2746375"/>
            <a:ext cx="2098675" cy="533400"/>
          </a:xfrm>
          <a:prstGeom prst="uturnArrow">
            <a:avLst>
              <a:gd name="adj1" fmla="val 25000"/>
              <a:gd name="adj2" fmla="val 25000"/>
              <a:gd name="adj3" fmla="val 27381"/>
              <a:gd name="adj4" fmla="val 43750"/>
              <a:gd name="adj5" fmla="val 75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5583" name="文本框 7"/>
          <p:cNvSpPr txBox="1">
            <a:spLocks noChangeArrowheads="1"/>
          </p:cNvSpPr>
          <p:nvPr/>
        </p:nvSpPr>
        <p:spPr bwMode="auto">
          <a:xfrm>
            <a:off x="1181100" y="4084638"/>
            <a:ext cx="26797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  <a:ea typeface="ＭＳ Ｐゴシック" charset="-128"/>
                <a:cs typeface="ＭＳ Ｐゴシック" charset="-128"/>
              </a:rPr>
              <a:t>Interrupt vector table: </a:t>
            </a:r>
            <a:r>
              <a:rPr lang="en-US" altLang="zh-CN" b="1">
                <a:solidFill>
                  <a:srgbClr val="FF0000"/>
                </a:solidFill>
                <a:latin typeface="Verdana" charset="0"/>
                <a:ea typeface="ＭＳ Ｐゴシック" charset="-128"/>
                <a:cs typeface="ＭＳ Ｐゴシック" charset="-128"/>
              </a:rPr>
              <a:t>0x80</a:t>
            </a:r>
            <a:endParaRPr lang="zh-CN" altLang="en-US" b="1">
              <a:solidFill>
                <a:srgbClr val="FF0000"/>
              </a:solidFill>
              <a:latin typeface="Verdan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5584" name="文本框 8"/>
          <p:cNvSpPr txBox="1">
            <a:spLocks noChangeArrowheads="1"/>
          </p:cNvSpPr>
          <p:nvPr/>
        </p:nvSpPr>
        <p:spPr bwMode="auto">
          <a:xfrm>
            <a:off x="3656013" y="4040188"/>
            <a:ext cx="3359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  <a:ea typeface="ＭＳ Ｐゴシック" charset="-128"/>
                <a:cs typeface="ＭＳ Ｐゴシック" charset="-128"/>
              </a:rPr>
              <a:t>system_call: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rgbClr val="0070C0"/>
                </a:solidFill>
                <a:latin typeface="Verdana" charset="0"/>
                <a:ea typeface="ＭＳ Ｐゴシック" charset="-128"/>
                <a:cs typeface="ＭＳ Ｐゴシック" charset="-128"/>
              </a:rPr>
              <a:t>system call NO.</a:t>
            </a:r>
            <a:endParaRPr lang="zh-CN" altLang="en-US" b="1">
              <a:solidFill>
                <a:srgbClr val="0070C0"/>
              </a:solidFill>
              <a:latin typeface="Verdan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手杖形箭头 7"/>
          <p:cNvSpPr/>
          <p:nvPr/>
        </p:nvSpPr>
        <p:spPr bwMode="auto">
          <a:xfrm>
            <a:off x="4454525" y="2686050"/>
            <a:ext cx="1803400" cy="533400"/>
          </a:xfrm>
          <a:prstGeom prst="uturnArrow">
            <a:avLst>
              <a:gd name="adj1" fmla="val 25000"/>
              <a:gd name="adj2" fmla="val 25000"/>
              <a:gd name="adj3" fmla="val 27381"/>
              <a:gd name="adj4" fmla="val 43750"/>
              <a:gd name="adj5" fmla="val 75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5586" name="文本框 8"/>
          <p:cNvSpPr txBox="1">
            <a:spLocks noChangeArrowheads="1"/>
          </p:cNvSpPr>
          <p:nvPr/>
        </p:nvSpPr>
        <p:spPr bwMode="auto">
          <a:xfrm>
            <a:off x="6357938" y="2603500"/>
            <a:ext cx="3359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  <a:ea typeface="ＭＳ Ｐゴシック" charset="-128"/>
                <a:cs typeface="ＭＳ Ｐゴシック" charset="-128"/>
              </a:rPr>
              <a:t>sys_read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b="1">
              <a:solidFill>
                <a:srgbClr val="0070C0"/>
              </a:solidFill>
              <a:latin typeface="Verdan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5587" name="文本框 9"/>
          <p:cNvSpPr txBox="1">
            <a:spLocks noChangeArrowheads="1"/>
          </p:cNvSpPr>
          <p:nvPr/>
        </p:nvSpPr>
        <p:spPr bwMode="auto">
          <a:xfrm>
            <a:off x="1414463" y="1441450"/>
            <a:ext cx="33591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latin typeface="Verdana" charset="0"/>
                <a:ea typeface="ＭＳ Ｐゴシック" charset="-128"/>
                <a:cs typeface="ＭＳ Ｐゴシック" charset="-128"/>
              </a:rPr>
              <a:t>read():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 err="1" smtClean="0">
                <a:solidFill>
                  <a:srgbClr val="0070C0"/>
                </a:solidFill>
                <a:latin typeface="Verdana" charset="0"/>
                <a:ea typeface="ＭＳ Ｐゴシック" charset="-128"/>
                <a:cs typeface="ＭＳ Ｐゴシック" charset="-128"/>
              </a:rPr>
              <a:t>int</a:t>
            </a:r>
            <a:r>
              <a:rPr lang="en-US" altLang="zh-CN" b="1" dirty="0" smtClean="0">
                <a:solidFill>
                  <a:srgbClr val="0070C0"/>
                </a:solidFill>
                <a:latin typeface="Verdana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Verdana" charset="0"/>
                <a:ea typeface="ＭＳ Ｐゴシック" charset="-128"/>
                <a:cs typeface="ＭＳ Ｐゴシック" charset="-128"/>
              </a:rPr>
              <a:t>0x80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b="1" dirty="0">
              <a:solidFill>
                <a:srgbClr val="0070C0"/>
              </a:solidFill>
              <a:latin typeface="Verdana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982663" y="198438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System Call Parameter Passing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97738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Often, more information is required than simply identity of desired system call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Exact type and amount of information vary according to OS and call</a:t>
            </a:r>
            <a:endParaRPr lang="en-US" altLang="zh-CN" sz="900" dirty="0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Three general methods used to pass parameters to the OS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Simplest:  pass the parameters in registers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 In some cases, may be more parameters than registers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Parameters stored in a block</a:t>
            </a:r>
            <a:r>
              <a:rPr lang="en-US" altLang="zh-CN" i="1" dirty="0">
                <a:ea typeface="MS PGothic" charset="-128"/>
              </a:rPr>
              <a:t>, </a:t>
            </a:r>
            <a:r>
              <a:rPr lang="en-US" altLang="zh-CN" dirty="0">
                <a:ea typeface="MS PGothic" charset="-128"/>
              </a:rPr>
              <a:t>or table, in memory, and address of block passed as a parameter in a register 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This approach taken by Linux and Solaris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Parameters placed, or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pushed</a:t>
            </a:r>
            <a:r>
              <a:rPr lang="en-US" altLang="zh-CN" i="1" dirty="0">
                <a:ea typeface="MS PGothic" charset="-128"/>
              </a:rPr>
              <a:t>, </a:t>
            </a:r>
            <a:r>
              <a:rPr lang="en-US" altLang="zh-CN" dirty="0">
                <a:ea typeface="MS PGothic" charset="-128"/>
              </a:rPr>
              <a:t>onto the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stack</a:t>
            </a:r>
            <a:r>
              <a:rPr lang="en-US" altLang="zh-CN" i="1" dirty="0">
                <a:ea typeface="MS PGothic" charset="-128"/>
              </a:rPr>
              <a:t> </a:t>
            </a:r>
            <a:r>
              <a:rPr lang="en-US" altLang="zh-CN" dirty="0">
                <a:ea typeface="MS PGothic" charset="-128"/>
              </a:rPr>
              <a:t>by the program and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popped</a:t>
            </a:r>
            <a:r>
              <a:rPr lang="en-US" altLang="zh-CN" i="1" dirty="0">
                <a:ea typeface="MS PGothic" charset="-128"/>
              </a:rPr>
              <a:t> </a:t>
            </a:r>
            <a:r>
              <a:rPr lang="en-US" altLang="zh-CN" dirty="0">
                <a:ea typeface="MS PGothic" charset="-128"/>
              </a:rPr>
              <a:t>off the stack by the operating system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Block and stack methods do not limit the number or length of parameters being passed</a:t>
            </a:r>
          </a:p>
          <a:p>
            <a:pPr lvl="1">
              <a:lnSpc>
                <a:spcPct val="90000"/>
              </a:lnSpc>
            </a:pPr>
            <a:endParaRPr lang="en-US" altLang="zh-CN" dirty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Parameter Passing via Table</a:t>
            </a:r>
          </a:p>
        </p:txBody>
      </p:sp>
      <p:pic>
        <p:nvPicPr>
          <p:cNvPr id="69634" name="Picture 7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1136650"/>
            <a:ext cx="8639175" cy="453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1" descr="Screen Shot 2012-12-01 at 1.1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389063"/>
            <a:ext cx="5410200" cy="546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41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API – System Call – OS Relationship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0888" y="1016000"/>
            <a:ext cx="7642225" cy="312738"/>
          </a:xfrm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C program invoking </a:t>
            </a:r>
            <a:r>
              <a:rPr lang="en-US" altLang="zh-CN" dirty="0" err="1">
                <a:ea typeface="MS PGothic" charset="-128"/>
              </a:rPr>
              <a:t>printf</a:t>
            </a:r>
            <a:r>
              <a:rPr lang="en-US" altLang="zh-CN" dirty="0">
                <a:ea typeface="MS PGothic" charset="-128"/>
              </a:rPr>
              <a:t>() library call, which calls write</a:t>
            </a:r>
            <a:r>
              <a:rPr lang="en-US" altLang="zh-CN" dirty="0" smtClean="0">
                <a:ea typeface="MS PGothic" charset="-128"/>
              </a:rPr>
              <a:t>()</a:t>
            </a:r>
            <a:endParaRPr lang="en-US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70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>
              <a:ea typeface="MS PGothic" charset="-128"/>
            </a:endParaRPr>
          </a:p>
        </p:txBody>
      </p:sp>
      <p:pic>
        <p:nvPicPr>
          <p:cNvPr id="7373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0"/>
            <a:ext cx="8515350" cy="674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67" y="55563"/>
            <a:ext cx="3962400" cy="4445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System Call: Summary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7577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422400"/>
            <a:ext cx="9144000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System Call: Summary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76802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8913"/>
            <a:ext cx="9175750" cy="425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Interrupt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819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>
                <a:ea typeface="MS PGothic" charset="-128"/>
              </a:rPr>
              <a:t>External</a:t>
            </a:r>
          </a:p>
          <a:p>
            <a:endParaRPr lang="en-US" altLang="zh-CN" sz="3200">
              <a:ea typeface="MS PGothic" charset="-128"/>
            </a:endParaRPr>
          </a:p>
          <a:p>
            <a:endParaRPr lang="en-US" altLang="zh-CN" sz="3200">
              <a:ea typeface="MS PGothic" charset="-128"/>
            </a:endParaRPr>
          </a:p>
          <a:p>
            <a:endParaRPr lang="en-US" altLang="zh-CN" sz="3200">
              <a:ea typeface="MS PGothic" charset="-128"/>
            </a:endParaRPr>
          </a:p>
          <a:p>
            <a:endParaRPr lang="en-US" altLang="zh-CN" sz="3200">
              <a:ea typeface="MS PGothic" charset="-128"/>
            </a:endParaRPr>
          </a:p>
          <a:p>
            <a:endParaRPr lang="en-US" altLang="zh-CN" sz="3200">
              <a:ea typeface="MS PGothic" charset="-128"/>
            </a:endParaRPr>
          </a:p>
          <a:p>
            <a:endParaRPr lang="en-US" altLang="zh-CN" sz="3200">
              <a:ea typeface="MS PGothic" charset="-128"/>
            </a:endParaRPr>
          </a:p>
          <a:p>
            <a:r>
              <a:rPr lang="en-US" altLang="zh-CN" sz="3200">
                <a:solidFill>
                  <a:srgbClr val="FF0000"/>
                </a:solidFill>
                <a:ea typeface="MS PGothic" charset="-128"/>
              </a:rPr>
              <a:t>Internal: e.g.</a:t>
            </a:r>
            <a:endParaRPr lang="zh-CN" altLang="en-US" sz="3200">
              <a:solidFill>
                <a:srgbClr val="FF0000"/>
              </a:solidFill>
              <a:ea typeface="MS PGothic" charset="-128"/>
            </a:endParaRPr>
          </a:p>
        </p:txBody>
      </p:sp>
      <p:pic>
        <p:nvPicPr>
          <p:cNvPr id="819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1874838"/>
            <a:ext cx="9174163" cy="341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95350" y="16668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MS PGothic" charset="-128"/>
              </a:rPr>
              <a:t>Summary: Interrupt </a:t>
            </a:r>
            <a:r>
              <a:rPr lang="en-US" altLang="zh-CN" dirty="0">
                <a:ea typeface="MS PGothic" charset="-128"/>
              </a:rPr>
              <a:t>Driven</a:t>
            </a:r>
          </a:p>
        </p:txBody>
      </p:sp>
      <p:sp>
        <p:nvSpPr>
          <p:cNvPr id="7987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154113"/>
            <a:ext cx="6886575" cy="49387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Interrupt driven </a:t>
            </a:r>
            <a:r>
              <a:rPr lang="en-US" altLang="zh-CN" sz="2400" dirty="0">
                <a:ea typeface="MS PGothic" charset="-128"/>
              </a:rPr>
              <a:t>(hardware and software)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Hardware interrupt by one of the devices 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Software interrupt (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exception </a:t>
            </a:r>
            <a:r>
              <a:rPr lang="en-US" altLang="zh-CN" dirty="0">
                <a:ea typeface="MS PGothic" charset="-128"/>
              </a:rPr>
              <a:t>or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trap):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Software error (e.g., division by zero)</a:t>
            </a:r>
            <a:endParaRPr lang="en-US" altLang="zh-CN" b="1" dirty="0">
              <a:solidFill>
                <a:srgbClr val="3366FF"/>
              </a:solidFill>
              <a:ea typeface="MS PGothic" charset="-128"/>
            </a:endParaRPr>
          </a:p>
          <a:p>
            <a:pPr lvl="2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Request for operating system service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Other process problems include infinite loop, processes modifying each other or the operating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889000"/>
            <a:ext cx="9144000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95350" y="166688"/>
            <a:ext cx="779145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 smtClean="0">
                <a:ea typeface="MS PGothic" charset="-128"/>
              </a:rPr>
              <a:t>Summary: Interrupt Driven</a:t>
            </a:r>
            <a:endParaRPr lang="en-US" altLang="zh-CN" kern="0" dirty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>
          <a:xfrm>
            <a:off x="473075" y="2143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Types of System Calls</a:t>
            </a:r>
          </a:p>
        </p:txBody>
      </p:sp>
      <p:sp>
        <p:nvSpPr>
          <p:cNvPr id="8294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54075" y="1138238"/>
            <a:ext cx="8229600" cy="4530725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Process control</a:t>
            </a:r>
          </a:p>
          <a:p>
            <a:pPr lvl="1"/>
            <a:r>
              <a:rPr lang="en-US" altLang="zh-CN" dirty="0">
                <a:ea typeface="MS PGothic" charset="-128"/>
              </a:rPr>
              <a:t>create process, terminate process</a:t>
            </a:r>
          </a:p>
          <a:p>
            <a:pPr lvl="1"/>
            <a:r>
              <a:rPr lang="en-US" altLang="zh-CN" dirty="0">
                <a:ea typeface="MS PGothic" charset="-128"/>
              </a:rPr>
              <a:t>end, abort</a:t>
            </a:r>
          </a:p>
          <a:p>
            <a:pPr lvl="1"/>
            <a:r>
              <a:rPr lang="en-US" altLang="zh-CN" dirty="0">
                <a:ea typeface="MS PGothic" charset="-128"/>
              </a:rPr>
              <a:t>load, execute</a:t>
            </a:r>
          </a:p>
          <a:p>
            <a:pPr lvl="1"/>
            <a:r>
              <a:rPr lang="en-US" altLang="zh-CN" dirty="0">
                <a:ea typeface="MS PGothic" charset="-128"/>
              </a:rPr>
              <a:t>get process attributes, set process attributes</a:t>
            </a:r>
          </a:p>
          <a:p>
            <a:pPr lvl="1"/>
            <a:r>
              <a:rPr lang="en-US" altLang="zh-CN" dirty="0">
                <a:ea typeface="MS PGothic" charset="-128"/>
              </a:rPr>
              <a:t>wait for time</a:t>
            </a:r>
          </a:p>
          <a:p>
            <a:pPr lvl="1"/>
            <a:r>
              <a:rPr lang="en-US" altLang="zh-CN" dirty="0">
                <a:ea typeface="MS PGothic" charset="-128"/>
              </a:rPr>
              <a:t>wait event, signal event</a:t>
            </a:r>
          </a:p>
          <a:p>
            <a:pPr lvl="1"/>
            <a:r>
              <a:rPr lang="en-US" altLang="zh-CN" dirty="0">
                <a:ea typeface="MS PGothic" charset="-128"/>
              </a:rPr>
              <a:t>allocate and free memory</a:t>
            </a:r>
          </a:p>
          <a:p>
            <a:pPr lvl="1"/>
            <a:r>
              <a:rPr lang="en-US" altLang="zh-CN" dirty="0">
                <a:ea typeface="MS PGothic" charset="-128"/>
              </a:rPr>
              <a:t>Dump memory if error</a:t>
            </a:r>
          </a:p>
          <a:p>
            <a:pPr lvl="1"/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Debugger</a:t>
            </a:r>
            <a:r>
              <a:rPr lang="en-US" altLang="zh-CN" dirty="0">
                <a:ea typeface="MS PGothic" charset="-128"/>
              </a:rPr>
              <a:t> for determining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bugs, single step </a:t>
            </a:r>
            <a:r>
              <a:rPr lang="en-US" altLang="zh-CN" dirty="0">
                <a:ea typeface="MS PGothic" charset="-128"/>
              </a:rPr>
              <a:t>execution</a:t>
            </a:r>
          </a:p>
          <a:p>
            <a:pPr lvl="1"/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Locks</a:t>
            </a:r>
            <a:r>
              <a:rPr lang="en-US" altLang="zh-CN" dirty="0">
                <a:ea typeface="MS PGothic" charset="-128"/>
              </a:rPr>
              <a:t> for managing access to shared data between processes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Types of System Calls</a:t>
            </a:r>
          </a:p>
        </p:txBody>
      </p:sp>
      <p:sp>
        <p:nvSpPr>
          <p:cNvPr id="8499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>
                <a:ea typeface="MS PGothic" charset="-128"/>
              </a:rPr>
              <a:t>File management</a:t>
            </a:r>
          </a:p>
          <a:p>
            <a:pPr lvl="1"/>
            <a:r>
              <a:rPr lang="en-US" altLang="zh-CN" dirty="0">
                <a:ea typeface="MS PGothic" charset="-128"/>
              </a:rPr>
              <a:t>create file, delete file</a:t>
            </a:r>
          </a:p>
          <a:p>
            <a:pPr lvl="1"/>
            <a:r>
              <a:rPr lang="en-US" altLang="zh-CN" dirty="0">
                <a:ea typeface="MS PGothic" charset="-128"/>
              </a:rPr>
              <a:t>open, close file</a:t>
            </a:r>
          </a:p>
          <a:p>
            <a:pPr lvl="1"/>
            <a:r>
              <a:rPr lang="en-US" altLang="zh-CN" dirty="0">
                <a:ea typeface="MS PGothic" charset="-128"/>
              </a:rPr>
              <a:t>read, write, reposition</a:t>
            </a:r>
          </a:p>
          <a:p>
            <a:pPr lvl="1"/>
            <a:r>
              <a:rPr lang="en-US" altLang="zh-CN" dirty="0">
                <a:ea typeface="MS PGothic" charset="-128"/>
              </a:rPr>
              <a:t>get and set file attributes</a:t>
            </a:r>
          </a:p>
          <a:p>
            <a:r>
              <a:rPr lang="en-US" altLang="zh-CN" sz="2400" dirty="0">
                <a:ea typeface="MS PGothic" charset="-128"/>
              </a:rPr>
              <a:t>Device management</a:t>
            </a:r>
          </a:p>
          <a:p>
            <a:pPr lvl="1"/>
            <a:r>
              <a:rPr lang="en-US" altLang="zh-CN" dirty="0">
                <a:ea typeface="MS PGothic" charset="-128"/>
              </a:rPr>
              <a:t>request device, release device</a:t>
            </a:r>
          </a:p>
          <a:p>
            <a:pPr lvl="1"/>
            <a:r>
              <a:rPr lang="en-US" altLang="zh-CN" dirty="0">
                <a:ea typeface="MS PGothic" charset="-128"/>
              </a:rPr>
              <a:t>read, write, reposition</a:t>
            </a:r>
          </a:p>
          <a:p>
            <a:pPr lvl="1"/>
            <a:r>
              <a:rPr lang="en-US" altLang="zh-CN" dirty="0">
                <a:ea typeface="MS PGothic" charset="-128"/>
              </a:rPr>
              <a:t>get device attributes, set device attributes</a:t>
            </a:r>
          </a:p>
          <a:p>
            <a:pPr lvl="1"/>
            <a:r>
              <a:rPr lang="en-US" altLang="zh-CN" dirty="0">
                <a:ea typeface="MS PGothic" charset="-128"/>
              </a:rPr>
              <a:t>logically attach or detach devices</a:t>
            </a:r>
          </a:p>
          <a:p>
            <a:pPr lvl="1"/>
            <a:endParaRPr lang="en-US" altLang="zh-CN" dirty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>
          <a:xfrm>
            <a:off x="536575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Types of System Calls (Cont.)</a:t>
            </a:r>
          </a:p>
        </p:txBody>
      </p:sp>
      <p:sp>
        <p:nvSpPr>
          <p:cNvPr id="8704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34238" cy="4530725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Information maintenance</a:t>
            </a:r>
          </a:p>
          <a:p>
            <a:pPr lvl="1"/>
            <a:r>
              <a:rPr lang="en-US" altLang="zh-CN" dirty="0">
                <a:ea typeface="MS PGothic" charset="-128"/>
              </a:rPr>
              <a:t>get time or date, set time or date</a:t>
            </a:r>
          </a:p>
          <a:p>
            <a:pPr lvl="1"/>
            <a:r>
              <a:rPr lang="en-US" altLang="zh-CN" dirty="0">
                <a:ea typeface="MS PGothic" charset="-128"/>
              </a:rPr>
              <a:t>get system data, set system data</a:t>
            </a:r>
          </a:p>
          <a:p>
            <a:pPr lvl="1"/>
            <a:r>
              <a:rPr lang="en-US" altLang="zh-CN" dirty="0">
                <a:ea typeface="MS PGothic" charset="-128"/>
              </a:rPr>
              <a:t>get and set process, file, or device attributes</a:t>
            </a:r>
          </a:p>
          <a:p>
            <a:r>
              <a:rPr lang="en-US" altLang="zh-CN" sz="2400" dirty="0">
                <a:ea typeface="MS PGothic" charset="-128"/>
              </a:rPr>
              <a:t>Communications</a:t>
            </a:r>
          </a:p>
          <a:p>
            <a:pPr lvl="1"/>
            <a:r>
              <a:rPr lang="en-US" altLang="zh-CN" dirty="0">
                <a:ea typeface="MS PGothic" charset="-128"/>
              </a:rPr>
              <a:t>create, delete communication connection</a:t>
            </a:r>
          </a:p>
          <a:p>
            <a:pPr lvl="1"/>
            <a:r>
              <a:rPr lang="en-US" altLang="zh-CN" dirty="0">
                <a:ea typeface="MS PGothic" charset="-128"/>
              </a:rPr>
              <a:t>send, receive messages if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message passing model </a:t>
            </a:r>
            <a:r>
              <a:rPr lang="en-US" altLang="zh-CN" dirty="0">
                <a:ea typeface="MS PGothic" charset="-128"/>
              </a:rPr>
              <a:t>to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host name</a:t>
            </a:r>
            <a:r>
              <a:rPr lang="en-US" altLang="zh-CN" dirty="0">
                <a:ea typeface="MS PGothic" charset="-128"/>
              </a:rPr>
              <a:t> or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process name</a:t>
            </a:r>
          </a:p>
          <a:p>
            <a:pPr lvl="2"/>
            <a:r>
              <a:rPr lang="en-US" altLang="zh-CN" dirty="0">
                <a:ea typeface="MS PGothic" charset="-128"/>
              </a:rPr>
              <a:t>From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 client </a:t>
            </a:r>
            <a:r>
              <a:rPr lang="en-US" altLang="zh-CN" dirty="0">
                <a:ea typeface="MS PGothic" charset="-128"/>
              </a:rPr>
              <a:t>to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 server</a:t>
            </a:r>
          </a:p>
          <a:p>
            <a:pPr lvl="1"/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Shared-memory model </a:t>
            </a:r>
            <a:r>
              <a:rPr lang="en-US" altLang="zh-CN" dirty="0">
                <a:ea typeface="MS PGothic" charset="-128"/>
              </a:rPr>
              <a:t>create and gain access to memory regions</a:t>
            </a:r>
          </a:p>
          <a:p>
            <a:pPr lvl="1"/>
            <a:r>
              <a:rPr lang="en-US" altLang="zh-CN" dirty="0">
                <a:ea typeface="MS PGothic" charset="-128"/>
              </a:rPr>
              <a:t>transfer status information</a:t>
            </a:r>
          </a:p>
          <a:p>
            <a:pPr lvl="1"/>
            <a:r>
              <a:rPr lang="en-US" altLang="zh-CN" dirty="0">
                <a:ea typeface="MS PGothic" charset="-128"/>
              </a:rPr>
              <a:t>attach and detach remote devices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>
          <a:xfrm>
            <a:off x="504825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Types of System Calls (Cont.)</a:t>
            </a:r>
          </a:p>
        </p:txBody>
      </p:sp>
      <p:sp>
        <p:nvSpPr>
          <p:cNvPr id="8909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06450" y="1219200"/>
            <a:ext cx="8229600" cy="4530725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Protection</a:t>
            </a:r>
          </a:p>
          <a:p>
            <a:pPr lvl="1"/>
            <a:r>
              <a:rPr lang="en-US" altLang="zh-CN" dirty="0">
                <a:ea typeface="MS PGothic" charset="-128"/>
              </a:rPr>
              <a:t>Control access to resources</a:t>
            </a:r>
          </a:p>
          <a:p>
            <a:pPr lvl="1"/>
            <a:r>
              <a:rPr lang="en-US" altLang="zh-CN" dirty="0">
                <a:ea typeface="MS PGothic" charset="-128"/>
              </a:rPr>
              <a:t>Get and set permissions</a:t>
            </a:r>
          </a:p>
          <a:p>
            <a:pPr lvl="1"/>
            <a:r>
              <a:rPr lang="en-US" altLang="zh-CN" dirty="0">
                <a:ea typeface="MS PGothic" charset="-128"/>
              </a:rPr>
              <a:t>Allow and deny user access</a:t>
            </a:r>
          </a:p>
          <a:p>
            <a:pPr lvl="1"/>
            <a:endParaRPr lang="en-US" altLang="zh-CN" dirty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/>
          <p:cNvSpPr>
            <a:spLocks noGrp="1"/>
          </p:cNvSpPr>
          <p:nvPr>
            <p:ph type="title"/>
          </p:nvPr>
        </p:nvSpPr>
        <p:spPr>
          <a:xfrm>
            <a:off x="1179513" y="106363"/>
            <a:ext cx="7648575" cy="576262"/>
          </a:xfrm>
        </p:spPr>
        <p:txBody>
          <a:bodyPr/>
          <a:lstStyle/>
          <a:p>
            <a:pPr eaLnBrk="1" hangingPunct="1"/>
            <a:r>
              <a:rPr lang="en-US" altLang="zh-CN" sz="2400">
                <a:ea typeface="MS PGothic" charset="-128"/>
              </a:rPr>
              <a:t>Examples of Windows and  Unix System Calls</a:t>
            </a:r>
          </a:p>
        </p:txBody>
      </p:sp>
      <p:pic>
        <p:nvPicPr>
          <p:cNvPr id="91138" name="Picture 6" descr="OS8-p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959725"/>
            <a:ext cx="6343650" cy="565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578850" cy="576262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Question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93186" name="内容占位符 2"/>
          <p:cNvSpPr>
            <a:spLocks noGrp="1"/>
          </p:cNvSpPr>
          <p:nvPr>
            <p:ph idx="1"/>
          </p:nvPr>
        </p:nvSpPr>
        <p:spPr>
          <a:xfrm>
            <a:off x="563563" y="1190625"/>
            <a:ext cx="8580437" cy="4530725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Why Applications Are Operating-System Specific?</a:t>
            </a:r>
          </a:p>
          <a:p>
            <a:pPr lvl="1"/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Demo 1: </a:t>
            </a:r>
            <a:r>
              <a:rPr lang="en-US" altLang="zh-CN" sz="2400" dirty="0" smtClean="0">
                <a:solidFill>
                  <a:srgbClr val="FF0000"/>
                </a:solidFill>
                <a:ea typeface="MS PGothic" charset="-128"/>
              </a:rPr>
              <a:t>hello world</a:t>
            </a:r>
            <a:endParaRPr lang="zh-CN" altLang="en-US" sz="2400" dirty="0" smtClean="0">
              <a:solidFill>
                <a:srgbClr val="FF0000"/>
              </a:solidFill>
              <a:ea typeface="MS PGothic" charset="-128"/>
            </a:endParaRPr>
          </a:p>
          <a:p>
            <a:pPr lvl="1"/>
            <a:r>
              <a:rPr lang="en-US" altLang="zh-CN" sz="2400" dirty="0" smtClean="0">
                <a:solidFill>
                  <a:srgbClr val="FF0000"/>
                </a:solidFill>
                <a:ea typeface="MS PGothic" charset="-128"/>
              </a:rPr>
              <a:t>Demo </a:t>
            </a: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2: </a:t>
            </a:r>
            <a:r>
              <a:rPr lang="en-US" altLang="zh-CN" sz="2400" dirty="0" err="1">
                <a:solidFill>
                  <a:srgbClr val="FF0000"/>
                </a:solidFill>
                <a:ea typeface="MS PGothic" charset="-128"/>
              </a:rPr>
              <a:t>vscode</a:t>
            </a: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ea typeface="MS PGothic" charset="-128"/>
              </a:rPr>
              <a:t>download</a:t>
            </a:r>
          </a:p>
          <a:p>
            <a:pPr lvl="2"/>
            <a:r>
              <a:rPr lang="en-US" altLang="zh-CN" sz="2000" dirty="0">
                <a:ea typeface="MS PGothic" charset="-128"/>
              </a:rPr>
              <a:t>https://</a:t>
            </a:r>
            <a:r>
              <a:rPr lang="en-US" altLang="zh-CN" sz="2000" dirty="0" err="1">
                <a:ea typeface="MS PGothic" charset="-128"/>
              </a:rPr>
              <a:t>code.visualstudio.com</a:t>
            </a:r>
            <a:r>
              <a:rPr lang="en-US" altLang="zh-CN" sz="2000" dirty="0">
                <a:ea typeface="MS PGothic" charset="-128"/>
              </a:rPr>
              <a:t>/#alt-downloads</a:t>
            </a:r>
          </a:p>
          <a:p>
            <a:pPr lvl="1"/>
            <a:endParaRPr lang="en-US" altLang="zh-CN" sz="2400" dirty="0">
              <a:solidFill>
                <a:srgbClr val="FF0000"/>
              </a:solidFill>
              <a:ea typeface="MS PGothic" charset="-128"/>
            </a:endParaRPr>
          </a:p>
          <a:p>
            <a:pPr lvl="1"/>
            <a:endParaRPr lang="zh-CN" altLang="en-US" sz="2800" dirty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Linker and Loader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9523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987425"/>
            <a:ext cx="6134100" cy="58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1928813" y="5414963"/>
            <a:ext cx="1300162" cy="9429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Executable Binary for Linux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96258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158875"/>
            <a:ext cx="8799513" cy="531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Interrupt  Vector for Linux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2.6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10242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098550"/>
            <a:ext cx="9350375" cy="46021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/>
          <p:cNvSpPr>
            <a:spLocks noGrp="1"/>
          </p:cNvSpPr>
          <p:nvPr>
            <p:ph type="title"/>
          </p:nvPr>
        </p:nvSpPr>
        <p:spPr>
          <a:xfrm>
            <a:off x="557213" y="3040063"/>
            <a:ext cx="8229600" cy="576262"/>
          </a:xfrm>
        </p:spPr>
        <p:txBody>
          <a:bodyPr/>
          <a:lstStyle/>
          <a:p>
            <a:r>
              <a:rPr lang="en-US" altLang="zh-CN">
                <a:ea typeface="MS PGothic" charset="-128"/>
              </a:rPr>
              <a:t>Operating System Structure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908050"/>
            <a:ext cx="4133850" cy="594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MS PGothic" charset="-128"/>
              </a:rPr>
              <a:t>Monolithic: Linux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98307" name="文本框 4"/>
          <p:cNvSpPr txBox="1">
            <a:spLocks noChangeArrowheads="1"/>
          </p:cNvSpPr>
          <p:nvPr/>
        </p:nvSpPr>
        <p:spPr bwMode="auto">
          <a:xfrm>
            <a:off x="7029450" y="4243388"/>
            <a:ext cx="14716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rgbClr val="FF0000"/>
                </a:solidFill>
                <a:latin typeface="Verdana" charset="0"/>
              </a:rPr>
              <a:t>Demo1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rgbClr val="FF0000"/>
                </a:solidFill>
                <a:latin typeface="Verdana" charset="0"/>
              </a:rPr>
              <a:t>Demo2</a:t>
            </a:r>
            <a:endParaRPr lang="zh-CN" altLang="en-US" b="1">
              <a:solidFill>
                <a:srgbClr val="FF0000"/>
              </a:solidFill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 noChangeArrowheads="1"/>
          </p:cNvSpPr>
          <p:nvPr>
            <p:ph type="title"/>
          </p:nvPr>
        </p:nvSpPr>
        <p:spPr>
          <a:xfrm>
            <a:off x="504825" y="2143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Microkernel System Structure </a:t>
            </a:r>
            <a:endParaRPr lang="en-US" altLang="zh-CN" sz="2400">
              <a:ea typeface="MS PGothic" charset="-128"/>
            </a:endParaRPr>
          </a:p>
        </p:txBody>
      </p:sp>
      <p:pic>
        <p:nvPicPr>
          <p:cNvPr id="100354" name="Picture 2" descr="2_1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397000"/>
            <a:ext cx="8747125" cy="423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Harmony OS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7170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9144000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线连接符 3"/>
          <p:cNvCxnSpPr/>
          <p:nvPr/>
        </p:nvCxnSpPr>
        <p:spPr bwMode="auto">
          <a:xfrm>
            <a:off x="6986588" y="3300413"/>
            <a:ext cx="2157412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线连接符 6"/>
          <p:cNvCxnSpPr/>
          <p:nvPr/>
        </p:nvCxnSpPr>
        <p:spPr bwMode="auto">
          <a:xfrm>
            <a:off x="4438650" y="3509963"/>
            <a:ext cx="1419225" cy="476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73" name="文本框 5"/>
          <p:cNvSpPr txBox="1">
            <a:spLocks noChangeArrowheads="1"/>
          </p:cNvSpPr>
          <p:nvPr/>
        </p:nvSpPr>
        <p:spPr bwMode="auto">
          <a:xfrm>
            <a:off x="4286250" y="5272088"/>
            <a:ext cx="3557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r>
              <a:rPr lang="en-US" altLang="zh-CN">
                <a:solidFill>
                  <a:srgbClr val="66CCFF"/>
                </a:solidFill>
              </a:rPr>
              <a:t>https://hmxt.org/</a:t>
            </a:r>
            <a:endParaRPr kumimoji="1" lang="zh-CN" altLang="en-US">
              <a:solidFill>
                <a:srgbClr val="66CCFF"/>
              </a:solidFill>
            </a:endParaRPr>
          </a:p>
        </p:txBody>
      </p:sp>
      <p:sp>
        <p:nvSpPr>
          <p:cNvPr id="7174" name="文本框 7"/>
          <p:cNvSpPr txBox="1">
            <a:spLocks noChangeArrowheads="1"/>
          </p:cNvSpPr>
          <p:nvPr/>
        </p:nvSpPr>
        <p:spPr bwMode="auto">
          <a:xfrm>
            <a:off x="2811463" y="1179513"/>
            <a:ext cx="46720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r>
              <a:rPr kumimoji="1" lang="zh-CN" altLang="en-US" sz="2400" dirty="0">
                <a:solidFill>
                  <a:srgbClr val="FF0000"/>
                </a:solidFill>
              </a:rPr>
              <a:t>微内核</a:t>
            </a:r>
            <a:r>
              <a:rPr kumimoji="1" lang="zh-CN" altLang="en-US" sz="2400" dirty="0"/>
              <a:t>、全场景、分布式</a:t>
            </a:r>
          </a:p>
        </p:txBody>
      </p:sp>
    </p:spTree>
    <p:extLst>
      <p:ext uri="{BB962C8B-B14F-4D97-AF65-F5344CB8AC3E}">
        <p14:creationId xmlns:p14="http://schemas.microsoft.com/office/powerpoint/2010/main" val="1715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MS PGothic" charset="-128"/>
              </a:rPr>
              <a:t>Loadable</a:t>
            </a:r>
            <a:r>
              <a:rPr lang="zh-CN" altLang="en-US" dirty="0" smtClean="0">
                <a:ea typeface="MS PGothic" charset="-128"/>
              </a:rPr>
              <a:t> </a:t>
            </a:r>
            <a:r>
              <a:rPr lang="en-US" altLang="zh-CN" dirty="0" smtClean="0">
                <a:ea typeface="MS PGothic" charset="-128"/>
              </a:rPr>
              <a:t>Modules</a:t>
            </a:r>
            <a:endParaRPr lang="en-US" altLang="zh-CN" dirty="0">
              <a:ea typeface="MS PGothic" charset="-128"/>
            </a:endParaRPr>
          </a:p>
        </p:txBody>
      </p:sp>
      <p:sp>
        <p:nvSpPr>
          <p:cNvPr id="1024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880350" cy="4895850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Many modern operating systems implement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loadable</a:t>
            </a:r>
            <a:r>
              <a:rPr lang="en-US" altLang="zh-CN" sz="2800" dirty="0">
                <a:ea typeface="MS PGothic" charset="-128"/>
              </a:rPr>
              <a:t>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kernel modules</a:t>
            </a:r>
          </a:p>
          <a:p>
            <a:pPr lvl="1"/>
            <a:r>
              <a:rPr lang="en-US" altLang="zh-CN" sz="2000" dirty="0">
                <a:ea typeface="MS PGothic" charset="-128"/>
              </a:rPr>
              <a:t>Uses object-oriented approach</a:t>
            </a:r>
          </a:p>
          <a:p>
            <a:pPr lvl="1"/>
            <a:r>
              <a:rPr lang="en-US" altLang="zh-CN" sz="2000" dirty="0">
                <a:ea typeface="MS PGothic" charset="-128"/>
              </a:rPr>
              <a:t>Each core component is separate</a:t>
            </a:r>
          </a:p>
          <a:p>
            <a:pPr lvl="1"/>
            <a:r>
              <a:rPr lang="en-US" altLang="zh-CN" sz="2000" dirty="0">
                <a:ea typeface="MS PGothic" charset="-128"/>
              </a:rPr>
              <a:t>Each talks to the others over known interfaces</a:t>
            </a:r>
          </a:p>
          <a:p>
            <a:pPr lvl="1"/>
            <a:r>
              <a:rPr lang="en-US" altLang="zh-CN" sz="2000" dirty="0">
                <a:ea typeface="MS PGothic" charset="-128"/>
              </a:rPr>
              <a:t>Each is loadable as needed within the kernel</a:t>
            </a:r>
          </a:p>
          <a:p>
            <a:r>
              <a:rPr lang="en-US" altLang="zh-CN" sz="2800" dirty="0">
                <a:ea typeface="MS PGothic" charset="-128"/>
              </a:rPr>
              <a:t>Overall, similar to layers but with more flexible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Linux, Solaris, </a:t>
            </a:r>
            <a:r>
              <a:rPr lang="en-US" altLang="zh-CN" sz="2400" dirty="0" err="1">
                <a:ea typeface="MS PGothic" charset="-128"/>
              </a:rPr>
              <a:t>etc</a:t>
            </a:r>
            <a:endParaRPr lang="en-US" altLang="zh-CN" sz="2400" dirty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Summary</a:t>
            </a:r>
            <a:endParaRPr kumimoji="1"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14400" y="1166813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altLang="zh-CN" sz="2800" kern="0" smtClean="0">
                <a:ea typeface="MS PGothic" charset="-128"/>
              </a:rPr>
              <a:t>Multi-programming and Time-sharing</a:t>
            </a:r>
          </a:p>
          <a:p>
            <a:pPr lvl="1"/>
            <a:r>
              <a:rPr lang="en-US" altLang="zh-CN" sz="2800" kern="0" dirty="0" smtClean="0">
                <a:ea typeface="MS PGothic" charset="-128"/>
              </a:rPr>
              <a:t>time</a:t>
            </a:r>
          </a:p>
          <a:p>
            <a:r>
              <a:rPr lang="en-US" altLang="zh-CN" sz="2800" kern="0" dirty="0" smtClean="0">
                <a:ea typeface="MS PGothic" charset="-128"/>
              </a:rPr>
              <a:t>System Boot</a:t>
            </a:r>
          </a:p>
          <a:p>
            <a:r>
              <a:rPr lang="en-US" altLang="zh-CN" sz="2800" kern="0" dirty="0" smtClean="0">
                <a:ea typeface="MS PGothic" charset="-128"/>
              </a:rPr>
              <a:t>System Services</a:t>
            </a:r>
            <a:endParaRPr lang="zh-CN" altLang="en-US" sz="2800" kern="0" dirty="0" smtClean="0">
              <a:ea typeface="MS PGothic" charset="-128"/>
            </a:endParaRPr>
          </a:p>
          <a:p>
            <a:r>
              <a:rPr lang="en-US" altLang="zh-CN" sz="2800" kern="0" dirty="0" smtClean="0">
                <a:solidFill>
                  <a:srgbClr val="FF0000"/>
                </a:solidFill>
                <a:ea typeface="MS PGothic" charset="-128"/>
              </a:rPr>
              <a:t>System Call</a:t>
            </a:r>
          </a:p>
          <a:p>
            <a:pPr lvl="1"/>
            <a:r>
              <a:rPr lang="en-US" altLang="zh-CN" sz="2800" kern="0" dirty="0" smtClean="0">
                <a:ea typeface="MS PGothic" charset="-128"/>
              </a:rPr>
              <a:t>User mode vs. kernel mode</a:t>
            </a:r>
          </a:p>
          <a:p>
            <a:r>
              <a:rPr lang="en-US" altLang="zh-CN" sz="2800" kern="0" dirty="0" smtClean="0">
                <a:ea typeface="MS PGothic" charset="-128"/>
              </a:rPr>
              <a:t>OS design, implementation, structure, debug</a:t>
            </a:r>
          </a:p>
          <a:p>
            <a:pPr lvl="1"/>
            <a:r>
              <a:rPr lang="en-US" altLang="zh-CN" sz="2800" kern="0" dirty="0" smtClean="0">
                <a:ea typeface="MS PGothic" charset="-128"/>
              </a:rPr>
              <a:t>Micro-kernel</a:t>
            </a:r>
            <a:endParaRPr lang="zh-CN" altLang="en-US" sz="2800" kern="0" dirty="0" smtClean="0">
              <a:ea typeface="MS PGothic" charset="-128"/>
            </a:endParaRPr>
          </a:p>
          <a:p>
            <a:endParaRPr lang="zh-CN" altLang="en-US" kern="0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315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End of Chapter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Interrupt  Vector for Linux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2.6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11266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363" y="854075"/>
            <a:ext cx="7661275" cy="8888413"/>
          </a:xfrm>
        </p:spPr>
      </p:pic>
      <p:cxnSp>
        <p:nvCxnSpPr>
          <p:cNvPr id="11267" name="直线连接符 5"/>
          <p:cNvCxnSpPr>
            <a:cxnSpLocks noChangeShapeType="1"/>
          </p:cNvCxnSpPr>
          <p:nvPr/>
        </p:nvCxnSpPr>
        <p:spPr bwMode="auto">
          <a:xfrm>
            <a:off x="741363" y="1657350"/>
            <a:ext cx="57292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69975" y="1666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Multiprogramming 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835025"/>
            <a:ext cx="7832725" cy="5462588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zh-CN" sz="1600" dirty="0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Multiprogramming</a:t>
            </a:r>
            <a:r>
              <a:rPr lang="en-US" altLang="zh-CN" sz="1600" dirty="0">
                <a:ea typeface="MS PGothic" charset="-128"/>
              </a:rPr>
              <a:t> needed for efficiency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>
                <a:ea typeface="MS PGothic" charset="-128"/>
              </a:rPr>
              <a:t>Single user cannot keep CPU and I/O devices busy at all times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>
                <a:ea typeface="MS PGothic" charset="-128"/>
              </a:rPr>
              <a:t>Multiprogramming organizes jobs (code and data) so CPU always has one to execute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>
                <a:ea typeface="MS PGothic" charset="-128"/>
              </a:rPr>
              <a:t>A subset of total jobs in system is kept in memory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>
                <a:ea typeface="MS PGothic" charset="-128"/>
              </a:rPr>
              <a:t>One job selected and run via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job scheduling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>
                <a:ea typeface="MS PGothic" charset="-128"/>
              </a:rPr>
              <a:t>When it has to wait (for I/O for example), OS switches to another job</a:t>
            </a:r>
          </a:p>
          <a:p>
            <a:pPr lvl="1">
              <a:lnSpc>
                <a:spcPct val="90000"/>
              </a:lnSpc>
            </a:pPr>
            <a:endParaRPr lang="en-US" altLang="zh-CN" sz="1600" dirty="0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Timesharing </a:t>
            </a:r>
            <a:r>
              <a:rPr lang="en-US" altLang="zh-CN" sz="1600" dirty="0">
                <a:ea typeface="MS PGothic" charset="-128"/>
              </a:rPr>
              <a:t>is logical extension in which CPU switches jobs so frequently that users can interact with each job while it is running, creating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interactive</a:t>
            </a:r>
            <a:r>
              <a:rPr lang="en-US" altLang="zh-CN" sz="1600" dirty="0">
                <a:ea typeface="MS PGothic" charset="-128"/>
              </a:rPr>
              <a:t> computing</a:t>
            </a:r>
          </a:p>
          <a:p>
            <a:pPr lvl="1">
              <a:lnSpc>
                <a:spcPct val="90000"/>
              </a:lnSpc>
            </a:pP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Response time </a:t>
            </a:r>
            <a:r>
              <a:rPr lang="en-US" altLang="zh-CN" sz="1600" dirty="0">
                <a:ea typeface="MS PGothic" charset="-128"/>
              </a:rPr>
              <a:t>should be &lt; 1 second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>
                <a:ea typeface="MS PGothic" charset="-128"/>
              </a:rPr>
              <a:t>Each user has at least one program executing in memory </a:t>
            </a:r>
            <a:r>
              <a:rPr lang="en-US" altLang="zh-CN" sz="1600" dirty="0">
                <a:ea typeface="MS PGothic" charset="-128"/>
                <a:sym typeface="Wingdings 3" charset="2"/>
              </a:rPr>
              <a:t>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  <a:sym typeface="Wingdings 3" charset="2"/>
              </a:rPr>
              <a:t>process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>
                <a:ea typeface="MS PGothic" charset="-128"/>
                <a:sym typeface="Wingdings 3" charset="2"/>
              </a:rPr>
              <a:t>If several jobs ready to run at the same time 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  <a:sym typeface="Wingdings 3" charset="2"/>
              </a:rPr>
              <a:t>CPU scheduling</a:t>
            </a:r>
          </a:p>
          <a:p>
            <a:pPr lvl="1">
              <a:lnSpc>
                <a:spcPct val="90000"/>
              </a:lnSpc>
            </a:pPr>
            <a:endParaRPr lang="en-US" altLang="zh-CN" sz="1600" dirty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069975" y="166688"/>
            <a:ext cx="76168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 smtClean="0">
                <a:ea typeface="MS PGothic" charset="-128"/>
              </a:rPr>
              <a:t>Time/Timer</a:t>
            </a:r>
            <a:endParaRPr lang="zh-CN" altLang="en-US" kern="0" dirty="0" smtClean="0">
              <a:ea typeface="MS PGothic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41363" y="398463"/>
            <a:ext cx="7832725" cy="546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MS PGothic" panose="020B0600070205080204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457200" lvl="1" indent="0">
              <a:lnSpc>
                <a:spcPct val="90000"/>
              </a:lnSpc>
              <a:buFont typeface="Monotype Sorts" charset="2"/>
              <a:buNone/>
              <a:defRPr/>
            </a:pPr>
            <a:endParaRPr lang="en-US" altLang="zh-CN" sz="3200" kern="0" dirty="0" smtClean="0">
              <a:ea typeface="MS PGothic" charset="-128"/>
            </a:endParaRPr>
          </a:p>
          <a:p>
            <a:pPr>
              <a:lnSpc>
                <a:spcPct val="90000"/>
              </a:lnSpc>
              <a:defRPr/>
            </a:pPr>
            <a:r>
              <a:rPr lang="it-IT" altLang="zh-CN" sz="2800" kern="0" dirty="0" smtClean="0">
                <a:ea typeface="MS PGothic" charset="-128"/>
                <a:sym typeface="Wingdings 3" charset="2"/>
              </a:rPr>
              <a:t>Timer interrupt</a:t>
            </a:r>
          </a:p>
          <a:p>
            <a:pPr lvl="1">
              <a:lnSpc>
                <a:spcPct val="90000"/>
              </a:lnSpc>
              <a:defRPr/>
            </a:pPr>
            <a:r>
              <a:rPr lang="it-IT" altLang="zh-CN" sz="2800" kern="0" dirty="0" smtClean="0">
                <a:solidFill>
                  <a:srgbClr val="00B0F0"/>
                </a:solidFill>
                <a:ea typeface="MS PGothic" charset="-128"/>
                <a:sym typeface="Wingdings 3" charset="2"/>
              </a:rPr>
              <a:t>HZ</a:t>
            </a:r>
          </a:p>
          <a:p>
            <a:pPr lvl="1">
              <a:lnSpc>
                <a:spcPct val="90000"/>
              </a:lnSpc>
              <a:defRPr/>
            </a:pPr>
            <a:r>
              <a:rPr lang="it-IT" altLang="zh-CN" sz="2800" kern="0" dirty="0" err="1" smtClean="0">
                <a:solidFill>
                  <a:srgbClr val="00B0F0"/>
                </a:solidFill>
                <a:ea typeface="MS PGothic" charset="-128"/>
                <a:sym typeface="Wingdings 3" charset="2"/>
              </a:rPr>
              <a:t>jiffies</a:t>
            </a:r>
            <a:r>
              <a:rPr lang="it-IT" altLang="zh-CN" sz="2800" kern="0" dirty="0" smtClean="0">
                <a:solidFill>
                  <a:srgbClr val="00B0F0"/>
                </a:solidFill>
                <a:ea typeface="MS PGothic" charset="-128"/>
                <a:sym typeface="Wingdings 3" charset="2"/>
              </a:rPr>
              <a:t>: </a:t>
            </a:r>
            <a:r>
              <a:rPr lang="it-IT" altLang="zh-CN" sz="2800" kern="0" dirty="0" err="1" smtClean="0">
                <a:solidFill>
                  <a:srgbClr val="00B0F0"/>
                </a:solidFill>
                <a:ea typeface="MS PGothic" charset="-128"/>
                <a:sym typeface="Wingdings 3" charset="2"/>
              </a:rPr>
              <a:t>number</a:t>
            </a:r>
            <a:r>
              <a:rPr lang="it-IT" altLang="zh-CN" sz="2800" kern="0" dirty="0" smtClean="0">
                <a:solidFill>
                  <a:srgbClr val="00B0F0"/>
                </a:solidFill>
                <a:ea typeface="MS PGothic" charset="-128"/>
                <a:sym typeface="Wingdings 3" charset="2"/>
              </a:rPr>
              <a:t> of timer interrupts from </a:t>
            </a:r>
            <a:r>
              <a:rPr lang="it-IT" altLang="zh-CN" sz="2800" kern="0" dirty="0" err="1" smtClean="0">
                <a:solidFill>
                  <a:srgbClr val="00B0F0"/>
                </a:solidFill>
                <a:ea typeface="MS PGothic" charset="-128"/>
                <a:sym typeface="Wingdings 3" charset="2"/>
              </a:rPr>
              <a:t>boot</a:t>
            </a:r>
            <a:endParaRPr lang="it-IT" altLang="zh-CN" sz="2800" kern="0" dirty="0" smtClean="0">
              <a:solidFill>
                <a:srgbClr val="00B0F0"/>
              </a:solidFill>
              <a:ea typeface="MS PGothic" charset="-128"/>
              <a:sym typeface="Wingdings 3" charset="2"/>
            </a:endParaRPr>
          </a:p>
          <a:p>
            <a:pPr marL="0" indent="0">
              <a:lnSpc>
                <a:spcPct val="90000"/>
              </a:lnSpc>
              <a:buFont typeface="Monotype Sorts" charset="2"/>
              <a:buNone/>
              <a:defRPr/>
            </a:pPr>
            <a:endParaRPr lang="it-IT" altLang="zh-CN" b="1" kern="0" dirty="0" smtClean="0">
              <a:solidFill>
                <a:srgbClr val="3366FF"/>
              </a:solidFill>
              <a:ea typeface="MS PGothic" charset="-128"/>
              <a:sym typeface="Wingdings 3" charset="2"/>
            </a:endParaRPr>
          </a:p>
          <a:p>
            <a:pPr marL="0" indent="0">
              <a:lnSpc>
                <a:spcPct val="90000"/>
              </a:lnSpc>
              <a:buFont typeface="Monotype Sorts" charset="2"/>
              <a:buNone/>
              <a:defRPr/>
            </a:pPr>
            <a:endParaRPr lang="it-IT" altLang="zh-CN" b="1" kern="0" dirty="0">
              <a:solidFill>
                <a:srgbClr val="3366FF"/>
              </a:solidFill>
              <a:ea typeface="MS PGothic" charset="-128"/>
              <a:sym typeface="Wingdings 3" charset="2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CN" dirty="0"/>
              <a:t>CMOS: RTC (real time clock)</a:t>
            </a:r>
            <a:endParaRPr lang="zh-CN" altLang="en-US" dirty="0"/>
          </a:p>
          <a:p>
            <a:pPr>
              <a:lnSpc>
                <a:spcPct val="90000"/>
              </a:lnSpc>
              <a:defRPr/>
            </a:pPr>
            <a:r>
              <a:rPr lang="en-US" altLang="zh-CN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： </a:t>
            </a:r>
            <a:r>
              <a:rPr lang="en-US" altLang="zh-CN" dirty="0"/>
              <a:t>the number of </a:t>
            </a:r>
            <a:r>
              <a:rPr lang="en-US" altLang="zh-CN" b="1" dirty="0">
                <a:solidFill>
                  <a:srgbClr val="FF0000"/>
                </a:solidFill>
              </a:rPr>
              <a:t>seconds</a:t>
            </a:r>
            <a:r>
              <a:rPr lang="en-US" altLang="zh-CN" dirty="0"/>
              <a:t> that have elapsed since 00:00:00 January 1</a:t>
            </a:r>
            <a:r>
              <a:rPr lang="en-US" altLang="zh-CN" baseline="30000" dirty="0"/>
              <a:t>st</a:t>
            </a:r>
            <a:r>
              <a:rPr lang="en-US" altLang="zh-CN" dirty="0"/>
              <a:t>, </a:t>
            </a:r>
            <a:r>
              <a:rPr lang="en-US" altLang="zh-CN" dirty="0" smtClean="0"/>
              <a:t>1970</a:t>
            </a:r>
            <a:endParaRPr lang="zh-CN" altLang="en-US" dirty="0" smtClean="0"/>
          </a:p>
          <a:p>
            <a:pPr>
              <a:lnSpc>
                <a:spcPct val="90000"/>
              </a:lnSpc>
              <a:defRPr/>
            </a:pPr>
            <a:endParaRPr lang="zh-CN" altLang="en-US" dirty="0"/>
          </a:p>
          <a:p>
            <a:pPr>
              <a:lnSpc>
                <a:spcPct val="90000"/>
              </a:lnSpc>
              <a:defRPr/>
            </a:pPr>
            <a:endParaRPr lang="zh-CN" altLang="en-US" dirty="0" smtClean="0"/>
          </a:p>
          <a:p>
            <a:pPr>
              <a:lnSpc>
                <a:spcPct val="90000"/>
              </a:lnSpc>
              <a:defRPr/>
            </a:pPr>
            <a:endParaRPr lang="zh-CN" altLang="en-US" dirty="0"/>
          </a:p>
          <a:p>
            <a:pPr>
              <a:lnSpc>
                <a:spcPct val="90000"/>
              </a:lnSpc>
              <a:defRPr/>
            </a:pPr>
            <a:endParaRPr lang="zh-CN" altLang="en-US" dirty="0" smtClean="0"/>
          </a:p>
          <a:p>
            <a:pPr>
              <a:lnSpc>
                <a:spcPct val="90000"/>
              </a:lnSpc>
              <a:defRPr/>
            </a:pPr>
            <a:endParaRPr lang="en-US" altLang="zh-CN" b="1" kern="0" dirty="0" smtClean="0">
              <a:solidFill>
                <a:srgbClr val="3366FF"/>
              </a:solidFill>
              <a:ea typeface="MS PGothic" charset="-128"/>
              <a:sym typeface="Wingdings 3" charset="2"/>
            </a:endParaRPr>
          </a:p>
        </p:txBody>
      </p:sp>
      <p:pic>
        <p:nvPicPr>
          <p:cNvPr id="1536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4241800"/>
            <a:ext cx="8972550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1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1694</Words>
  <Application>Microsoft Macintosh PowerPoint</Application>
  <PresentationFormat>全屏显示(4:3)</PresentationFormat>
  <Paragraphs>356</Paragraphs>
  <Slides>66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6" baseType="lpstr">
      <vt:lpstr>Helvetica</vt:lpstr>
      <vt:lpstr>Monotype Sorts</vt:lpstr>
      <vt:lpstr>MS PGothic</vt:lpstr>
      <vt:lpstr>ＭＳ Ｐゴシック</vt:lpstr>
      <vt:lpstr>Times New Roman</vt:lpstr>
      <vt:lpstr>Verdana</vt:lpstr>
      <vt:lpstr>Webdings</vt:lpstr>
      <vt:lpstr>Wingdings 3</vt:lpstr>
      <vt:lpstr>Arial</vt:lpstr>
      <vt:lpstr>os-8</vt:lpstr>
      <vt:lpstr>Chapter 2:  Operating-System Structures</vt:lpstr>
      <vt:lpstr>Chapter 2:  Operating-System Structures</vt:lpstr>
      <vt:lpstr>Objectives</vt:lpstr>
      <vt:lpstr>Review</vt:lpstr>
      <vt:lpstr>Interrupt</vt:lpstr>
      <vt:lpstr>Interrupt  Vector for Linux 2.6</vt:lpstr>
      <vt:lpstr>Interrupt  Vector for Linux 2.6</vt:lpstr>
      <vt:lpstr>Multiprogramming </vt:lpstr>
      <vt:lpstr>PowerPoint 演示文稿</vt:lpstr>
      <vt:lpstr>PowerPoint 演示文稿</vt:lpstr>
      <vt:lpstr>Interrupt  Vector for Linux 2.6</vt:lpstr>
      <vt:lpstr>PowerPoint 演示文稿</vt:lpstr>
      <vt:lpstr>PowerPoint 演示文稿</vt:lpstr>
      <vt:lpstr>System Boot</vt:lpstr>
      <vt:lpstr>Motherboard Chipset</vt:lpstr>
      <vt:lpstr>MBR Structure</vt:lpstr>
      <vt:lpstr>PowerPoint 演示文稿</vt:lpstr>
      <vt:lpstr>PowerPoint 演示文稿</vt:lpstr>
      <vt:lpstr>A View of Operating System Services</vt:lpstr>
      <vt:lpstr>User Operating System Interface - CLI</vt:lpstr>
      <vt:lpstr>User Operating System Interface - GUI</vt:lpstr>
      <vt:lpstr>The Mac OS X GUI</vt:lpstr>
      <vt:lpstr>MacOS</vt:lpstr>
      <vt:lpstr>Touchscreen Interfaces</vt:lpstr>
      <vt:lpstr>C Program： Hello World</vt:lpstr>
      <vt:lpstr>Dual Mode</vt:lpstr>
      <vt:lpstr>PowerPoint 演示文稿</vt:lpstr>
      <vt:lpstr>C Program： Hello World</vt:lpstr>
      <vt:lpstr>Operating-System Operations (cont.)</vt:lpstr>
      <vt:lpstr>PowerPoint 演示文稿</vt:lpstr>
      <vt:lpstr>PowerPoint 演示文稿</vt:lpstr>
      <vt:lpstr>PowerPoint 演示文稿</vt:lpstr>
      <vt:lpstr>C Program： Hello World</vt:lpstr>
      <vt:lpstr>Transition from User to Kernel Mode</vt:lpstr>
      <vt:lpstr>System Calls</vt:lpstr>
      <vt:lpstr>System Calls</vt:lpstr>
      <vt:lpstr>Example of Standard API</vt:lpstr>
      <vt:lpstr>Example of System Calls</vt:lpstr>
      <vt:lpstr>Linux System Call List</vt:lpstr>
      <vt:lpstr>System Call Implementation</vt:lpstr>
      <vt:lpstr>Interrupt  Vector for Linux</vt:lpstr>
      <vt:lpstr>Read Wrapper</vt:lpstr>
      <vt:lpstr>PowerPoint 演示文稿</vt:lpstr>
      <vt:lpstr>System Call Parameter Passing</vt:lpstr>
      <vt:lpstr>Parameter Passing via Table</vt:lpstr>
      <vt:lpstr>API – System Call – OS Relationship</vt:lpstr>
      <vt:lpstr>PowerPoint 演示文稿</vt:lpstr>
      <vt:lpstr>System Call: Summary</vt:lpstr>
      <vt:lpstr>System Call: Summary</vt:lpstr>
      <vt:lpstr>Summary: Interrupt Driven</vt:lpstr>
      <vt:lpstr>PowerPoint 演示文稿</vt:lpstr>
      <vt:lpstr>Types of System Calls</vt:lpstr>
      <vt:lpstr>Types of System Calls</vt:lpstr>
      <vt:lpstr>Types of System Calls (Cont.)</vt:lpstr>
      <vt:lpstr>Types of System Calls (Cont.)</vt:lpstr>
      <vt:lpstr>Examples of Windows and  Unix System Calls</vt:lpstr>
      <vt:lpstr>Question</vt:lpstr>
      <vt:lpstr>Linker and Loader</vt:lpstr>
      <vt:lpstr>Executable Binary for Linux</vt:lpstr>
      <vt:lpstr>Operating System Structure</vt:lpstr>
      <vt:lpstr>Monolithic: Linux</vt:lpstr>
      <vt:lpstr>Microkernel System Structure </vt:lpstr>
      <vt:lpstr>Harmony OS</vt:lpstr>
      <vt:lpstr>Loadable Modules</vt:lpstr>
      <vt:lpstr>Summary</vt:lpstr>
      <vt:lpstr>End of Chapter 2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Operating-System Structures</dc:title>
  <dc:creator>Microsoft Office 用户</dc:creator>
  <cp:lastModifiedBy>Microsoft Office 用户</cp:lastModifiedBy>
  <cp:revision>68</cp:revision>
  <cp:lastPrinted>2001-06-14T13:58:17Z</cp:lastPrinted>
  <dcterms:created xsi:type="dcterms:W3CDTF">2020-03-04T09:26:19Z</dcterms:created>
  <dcterms:modified xsi:type="dcterms:W3CDTF">2021-03-08T10:28:09Z</dcterms:modified>
</cp:coreProperties>
</file>